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113.xml" ContentType="application/vnd.openxmlformats-officedocument.presentationml.slide+xml"/>
  <Override PartName="/ppt/slides/slide142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s/slide129.xml" ContentType="application/vnd.openxmlformats-officedocument.presentationml.slide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slides/slide136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slides/slide125.xml" ContentType="application/vnd.openxmlformats-officedocument.presentationml.slide+xml"/>
  <Override PartName="/ppt/slides/slide143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s/slide132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slides/slide119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9.xml" ContentType="application/vnd.openxmlformats-officedocument.presentationml.slide+xml"/>
  <Override PartName="/ppt/slides/slide108.xml" ContentType="application/vnd.openxmlformats-officedocument.presentationml.slide+xml"/>
  <Override PartName="/ppt/slides/slide126.xml" ContentType="application/vnd.openxmlformats-officedocument.presentationml.slide+xml"/>
  <Override PartName="/ppt/slides/slide137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slides/slide115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ppt/slides/slide144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s/slide140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Override PartName="/ppt/slideLayouts/slideLayout15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38.xml" ContentType="application/vnd.openxmlformats-officedocument.presentationml.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s/slide134.xml" ContentType="application/vnd.openxmlformats-officedocument.presentationml.slide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slides/slide141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3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39.xml" ContentType="application/vnd.openxmlformats-officedocument.presentationml.slide+xml"/>
  <Override PartName="/ppt/slides/slide98.xml" ContentType="application/vnd.openxmlformats-officedocument.presentationml.slide+xml"/>
  <Override PartName="/ppt/slides/slide117.xml" ContentType="application/vnd.openxmlformats-officedocument.presentationml.slide+xml"/>
  <Override PartName="/ppt/slides/slide128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1"/>
    <p:sldMasterId id="2147483676" r:id="rId2"/>
  </p:sldMasterIdLst>
  <p:notesMasterIdLst>
    <p:notesMasterId r:id="rId147"/>
  </p:notesMasterIdLst>
  <p:sldIdLst>
    <p:sldId id="7089" r:id="rId3"/>
    <p:sldId id="5748" r:id="rId4"/>
    <p:sldId id="1125" r:id="rId5"/>
    <p:sldId id="6375" r:id="rId6"/>
    <p:sldId id="6376" r:id="rId7"/>
    <p:sldId id="6638" r:id="rId8"/>
    <p:sldId id="6377" r:id="rId9"/>
    <p:sldId id="6378" r:id="rId10"/>
    <p:sldId id="6379" r:id="rId11"/>
    <p:sldId id="4470" r:id="rId12"/>
    <p:sldId id="4475" r:id="rId13"/>
    <p:sldId id="6380" r:id="rId14"/>
    <p:sldId id="4472" r:id="rId15"/>
    <p:sldId id="4473" r:id="rId16"/>
    <p:sldId id="4476" r:id="rId17"/>
    <p:sldId id="1123" r:id="rId18"/>
    <p:sldId id="6381" r:id="rId19"/>
    <p:sldId id="6382" r:id="rId20"/>
    <p:sldId id="6383" r:id="rId21"/>
    <p:sldId id="6700" r:id="rId22"/>
    <p:sldId id="7310" r:id="rId23"/>
    <p:sldId id="5696" r:id="rId24"/>
    <p:sldId id="7311" r:id="rId25"/>
    <p:sldId id="1128" r:id="rId26"/>
    <p:sldId id="5784" r:id="rId27"/>
    <p:sldId id="4480" r:id="rId28"/>
    <p:sldId id="6686" r:id="rId29"/>
    <p:sldId id="1130" r:id="rId30"/>
    <p:sldId id="6690" r:id="rId31"/>
    <p:sldId id="1131" r:id="rId32"/>
    <p:sldId id="6691" r:id="rId33"/>
    <p:sldId id="6688" r:id="rId34"/>
    <p:sldId id="7116" r:id="rId35"/>
    <p:sldId id="7117" r:id="rId36"/>
    <p:sldId id="7115" r:id="rId37"/>
    <p:sldId id="5836" r:id="rId38"/>
    <p:sldId id="7312" r:id="rId39"/>
    <p:sldId id="1132" r:id="rId40"/>
    <p:sldId id="4479" r:id="rId41"/>
    <p:sldId id="1133" r:id="rId42"/>
    <p:sldId id="6692" r:id="rId43"/>
    <p:sldId id="6693" r:id="rId44"/>
    <p:sldId id="6687" r:id="rId45"/>
    <p:sldId id="1135" r:id="rId46"/>
    <p:sldId id="5791" r:id="rId47"/>
    <p:sldId id="5793" r:id="rId48"/>
    <p:sldId id="1136" r:id="rId49"/>
    <p:sldId id="1137" r:id="rId50"/>
    <p:sldId id="6773" r:id="rId51"/>
    <p:sldId id="6403" r:id="rId52"/>
    <p:sldId id="6404" r:id="rId53"/>
    <p:sldId id="6405" r:id="rId54"/>
    <p:sldId id="6406" r:id="rId55"/>
    <p:sldId id="6407" r:id="rId56"/>
    <p:sldId id="6408" r:id="rId57"/>
    <p:sldId id="6409" r:id="rId58"/>
    <p:sldId id="6410" r:id="rId59"/>
    <p:sldId id="7277" r:id="rId60"/>
    <p:sldId id="7278" r:id="rId61"/>
    <p:sldId id="7279" r:id="rId62"/>
    <p:sldId id="7280" r:id="rId63"/>
    <p:sldId id="7281" r:id="rId64"/>
    <p:sldId id="7282" r:id="rId65"/>
    <p:sldId id="6721" r:id="rId66"/>
    <p:sldId id="6694" r:id="rId67"/>
    <p:sldId id="7118" r:id="rId68"/>
    <p:sldId id="7119" r:id="rId69"/>
    <p:sldId id="7120" r:id="rId70"/>
    <p:sldId id="7121" r:id="rId71"/>
    <p:sldId id="6722" r:id="rId72"/>
    <p:sldId id="7122" r:id="rId73"/>
    <p:sldId id="7124" r:id="rId74"/>
    <p:sldId id="7127" r:id="rId75"/>
    <p:sldId id="7123" r:id="rId76"/>
    <p:sldId id="6723" r:id="rId77"/>
    <p:sldId id="6724" r:id="rId78"/>
    <p:sldId id="7128" r:id="rId79"/>
    <p:sldId id="7129" r:id="rId80"/>
    <p:sldId id="7130" r:id="rId81"/>
    <p:sldId id="6726" r:id="rId82"/>
    <p:sldId id="6729" r:id="rId83"/>
    <p:sldId id="7131" r:id="rId84"/>
    <p:sldId id="7132" r:id="rId85"/>
    <p:sldId id="7313" r:id="rId86"/>
    <p:sldId id="1139" r:id="rId87"/>
    <p:sldId id="4481" r:id="rId88"/>
    <p:sldId id="6731" r:id="rId89"/>
    <p:sldId id="6732" r:id="rId90"/>
    <p:sldId id="7134" r:id="rId91"/>
    <p:sldId id="7135" r:id="rId92"/>
    <p:sldId id="7136" r:id="rId93"/>
    <p:sldId id="7137" r:id="rId94"/>
    <p:sldId id="7306" r:id="rId95"/>
    <p:sldId id="6736" r:id="rId96"/>
    <p:sldId id="1142" r:id="rId97"/>
    <p:sldId id="1143" r:id="rId98"/>
    <p:sldId id="6411" r:id="rId99"/>
    <p:sldId id="1147" r:id="rId100"/>
    <p:sldId id="6769" r:id="rId101"/>
    <p:sldId id="1145" r:id="rId102"/>
    <p:sldId id="1146" r:id="rId103"/>
    <p:sldId id="6774" r:id="rId104"/>
    <p:sldId id="5685" r:id="rId105"/>
    <p:sldId id="6415" r:id="rId106"/>
    <p:sldId id="6414" r:id="rId107"/>
    <p:sldId id="5686" r:id="rId108"/>
    <p:sldId id="6586" r:id="rId109"/>
    <p:sldId id="7148" r:id="rId110"/>
    <p:sldId id="7149" r:id="rId111"/>
    <p:sldId id="5786" r:id="rId112"/>
    <p:sldId id="7150" r:id="rId113"/>
    <p:sldId id="7147" r:id="rId114"/>
    <p:sldId id="7151" r:id="rId115"/>
    <p:sldId id="7152" r:id="rId116"/>
    <p:sldId id="6764" r:id="rId117"/>
    <p:sldId id="7314" r:id="rId118"/>
    <p:sldId id="6702" r:id="rId119"/>
    <p:sldId id="6703" r:id="rId120"/>
    <p:sldId id="6704" r:id="rId121"/>
    <p:sldId id="6745" r:id="rId122"/>
    <p:sldId id="6772" r:id="rId123"/>
    <p:sldId id="6748" r:id="rId124"/>
    <p:sldId id="6749" r:id="rId125"/>
    <p:sldId id="6750" r:id="rId126"/>
    <p:sldId id="6751" r:id="rId127"/>
    <p:sldId id="1181" r:id="rId128"/>
    <p:sldId id="4477" r:id="rId129"/>
    <p:sldId id="5688" r:id="rId130"/>
    <p:sldId id="5690" r:id="rId131"/>
    <p:sldId id="5691" r:id="rId132"/>
    <p:sldId id="5693" r:id="rId133"/>
    <p:sldId id="5694" r:id="rId134"/>
    <p:sldId id="5692" r:id="rId135"/>
    <p:sldId id="6120" r:id="rId136"/>
    <p:sldId id="6121" r:id="rId137"/>
    <p:sldId id="6770" r:id="rId138"/>
    <p:sldId id="6122" r:id="rId139"/>
    <p:sldId id="6123" r:id="rId140"/>
    <p:sldId id="6765" r:id="rId141"/>
    <p:sldId id="6124" r:id="rId142"/>
    <p:sldId id="6125" r:id="rId143"/>
    <p:sldId id="6766" r:id="rId144"/>
    <p:sldId id="6755" r:id="rId145"/>
    <p:sldId id="6756" r:id="rId146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5F5F5F"/>
    <a:srgbClr val="FF9933"/>
    <a:srgbClr val="FF0000"/>
    <a:srgbClr val="FFFF99"/>
    <a:srgbClr val="9966FF"/>
    <a:srgbClr val="66FF99"/>
    <a:srgbClr val="9966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49" autoAdjust="0"/>
    <p:restoredTop sz="92916" autoAdjust="0"/>
  </p:normalViewPr>
  <p:slideViewPr>
    <p:cSldViewPr>
      <p:cViewPr>
        <p:scale>
          <a:sx n="66" d="100"/>
          <a:sy n="66" d="100"/>
        </p:scale>
        <p:origin x="-1242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966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117" Type="http://schemas.openxmlformats.org/officeDocument/2006/relationships/slide" Target="slides/slide115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33" Type="http://schemas.openxmlformats.org/officeDocument/2006/relationships/slide" Target="slides/slide131.xml"/><Relationship Id="rId138" Type="http://schemas.openxmlformats.org/officeDocument/2006/relationships/slide" Target="slides/slide136.xml"/><Relationship Id="rId16" Type="http://schemas.openxmlformats.org/officeDocument/2006/relationships/slide" Target="slides/slide14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123" Type="http://schemas.openxmlformats.org/officeDocument/2006/relationships/slide" Target="slides/slide121.xml"/><Relationship Id="rId128" Type="http://schemas.openxmlformats.org/officeDocument/2006/relationships/slide" Target="slides/slide126.xml"/><Relationship Id="rId144" Type="http://schemas.openxmlformats.org/officeDocument/2006/relationships/slide" Target="slides/slide142.xml"/><Relationship Id="rId149" Type="http://schemas.openxmlformats.org/officeDocument/2006/relationships/viewProps" Target="viewProps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113" Type="http://schemas.openxmlformats.org/officeDocument/2006/relationships/slide" Target="slides/slide111.xml"/><Relationship Id="rId118" Type="http://schemas.openxmlformats.org/officeDocument/2006/relationships/slide" Target="slides/slide116.xml"/><Relationship Id="rId134" Type="http://schemas.openxmlformats.org/officeDocument/2006/relationships/slide" Target="slides/slide132.xml"/><Relationship Id="rId139" Type="http://schemas.openxmlformats.org/officeDocument/2006/relationships/slide" Target="slides/slide137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50" Type="http://schemas.openxmlformats.org/officeDocument/2006/relationships/theme" Target="theme/them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116" Type="http://schemas.openxmlformats.org/officeDocument/2006/relationships/slide" Target="slides/slide114.xml"/><Relationship Id="rId124" Type="http://schemas.openxmlformats.org/officeDocument/2006/relationships/slide" Target="slides/slide122.xml"/><Relationship Id="rId129" Type="http://schemas.openxmlformats.org/officeDocument/2006/relationships/slide" Target="slides/slide127.xml"/><Relationship Id="rId137" Type="http://schemas.openxmlformats.org/officeDocument/2006/relationships/slide" Target="slides/slide13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11" Type="http://schemas.openxmlformats.org/officeDocument/2006/relationships/slide" Target="slides/slide109.xml"/><Relationship Id="rId132" Type="http://schemas.openxmlformats.org/officeDocument/2006/relationships/slide" Target="slides/slide130.xml"/><Relationship Id="rId140" Type="http://schemas.openxmlformats.org/officeDocument/2006/relationships/slide" Target="slides/slide138.xml"/><Relationship Id="rId145" Type="http://schemas.openxmlformats.org/officeDocument/2006/relationships/slide" Target="slides/slide14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14" Type="http://schemas.openxmlformats.org/officeDocument/2006/relationships/slide" Target="slides/slide112.xml"/><Relationship Id="rId119" Type="http://schemas.openxmlformats.org/officeDocument/2006/relationships/slide" Target="slides/slide117.xml"/><Relationship Id="rId127" Type="http://schemas.openxmlformats.org/officeDocument/2006/relationships/slide" Target="slides/slide12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122" Type="http://schemas.openxmlformats.org/officeDocument/2006/relationships/slide" Target="slides/slide120.xml"/><Relationship Id="rId130" Type="http://schemas.openxmlformats.org/officeDocument/2006/relationships/slide" Target="slides/slide128.xml"/><Relationship Id="rId135" Type="http://schemas.openxmlformats.org/officeDocument/2006/relationships/slide" Target="slides/slide133.xml"/><Relationship Id="rId143" Type="http://schemas.openxmlformats.org/officeDocument/2006/relationships/slide" Target="slides/slide141.xml"/><Relationship Id="rId148" Type="http://schemas.openxmlformats.org/officeDocument/2006/relationships/presProps" Target="presProps.xml"/><Relationship Id="rId15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120" Type="http://schemas.openxmlformats.org/officeDocument/2006/relationships/slide" Target="slides/slide118.xml"/><Relationship Id="rId125" Type="http://schemas.openxmlformats.org/officeDocument/2006/relationships/slide" Target="slides/slide123.xml"/><Relationship Id="rId141" Type="http://schemas.openxmlformats.org/officeDocument/2006/relationships/slide" Target="slides/slide139.xml"/><Relationship Id="rId146" Type="http://schemas.openxmlformats.org/officeDocument/2006/relationships/slide" Target="slides/slide14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115" Type="http://schemas.openxmlformats.org/officeDocument/2006/relationships/slide" Target="slides/slide113.xml"/><Relationship Id="rId131" Type="http://schemas.openxmlformats.org/officeDocument/2006/relationships/slide" Target="slides/slide129.xml"/><Relationship Id="rId136" Type="http://schemas.openxmlformats.org/officeDocument/2006/relationships/slide" Target="slides/slide134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126" Type="http://schemas.openxmlformats.org/officeDocument/2006/relationships/slide" Target="slides/slide124.xml"/><Relationship Id="rId147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121" Type="http://schemas.openxmlformats.org/officeDocument/2006/relationships/slide" Target="slides/slide119.xml"/><Relationship Id="rId142" Type="http://schemas.openxmlformats.org/officeDocument/2006/relationships/slide" Target="slides/slide140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8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3486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34861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486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486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3486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10CB08C4-8875-46BC-A336-3BCFDEA18DF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68546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5868547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68548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68549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68550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68551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68552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68553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68554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68555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68556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68557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68558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68559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68560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68561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68562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68563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68564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68565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68566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68567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868568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868569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868570" name="Rectangle 26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868571" name="Rectangle 2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868572" name="Rectangle 2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8492DE5-F6A5-4DD7-AF48-880FDE95C8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C86C7AA-8355-43CD-ABA6-4C04AF8119B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BA5CD2D-6222-4668-9887-B3ED6997EE0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CFA448C-F669-4526-A79E-140DD073F01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377AA0-5767-471A-B298-8C6C5CD35D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3ECC93-3204-473D-B390-FBB48FE3E7A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0AC352-1DCA-49D7-92B0-F8EA00E8E4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E0EA9A-50F6-4141-A8B8-23D6821416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67B170-81F6-4227-862D-2764D7A6E86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15A7AF-0088-4FDE-9DC1-750874E5E0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BE9357-F9E3-45FF-825F-706EB0EF2A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2686C46-6EF3-4086-BD2F-286412417F1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6E5405-0B2E-4C24-A211-B58D6D71E6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61250-35EE-4215-B95B-EBA7BCB288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44E49A-4A83-4932-A6D3-BFAA8BFE8A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B18CB1-526F-42C3-8F47-270352C6BC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E838149-325B-49D4-8869-8B7E915E8E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C4FEB22-E5AB-46C5-BDD5-B44D090D99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C89C71A-408A-4784-A573-8D96AE2228A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37BD6DF-2245-48B1-BFF5-22736C98725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E6110DF-A01B-418A-A4B4-BAEB675B9CA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EFE8AD9-AEC6-4E26-B4A0-B7F5543AEC0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0091BD6-E9F6-401E-9D57-01315B7732F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EDF3E70-2D25-4A85-A9FF-A9D4BB8BB1E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9AE2244-1034-4E8C-9229-2769F290F94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67522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5867523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67524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67525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67526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67527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67528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67529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67530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67531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67532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67533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67534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67535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67536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67537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67538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67539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67540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67541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67542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67543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867544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867545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867546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5867547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A21B11C6-1988-4421-ABCA-B1F9B4B62E3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867548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1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70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8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70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7086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77086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77086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fld id="{FFE1252E-B1ED-4B21-B37B-BE207AB38581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4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4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4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4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4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4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4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hyperlink" Target="http://www.youtube.com/watch?v=ixVVuN-mF1M" TargetMode="External"/><Relationship Id="rId1" Type="http://schemas.openxmlformats.org/officeDocument/2006/relationships/slideLayout" Target="../slideLayouts/slideLayout14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4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4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4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4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4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4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4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4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4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4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4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4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4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4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4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4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4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4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4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4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4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4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4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4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4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4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4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4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4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4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4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4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4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4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4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4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5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5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5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4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5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5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5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4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4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5.jpe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5.jpe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5.jpeg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4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4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4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4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4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4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630723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9630724" name="WordArt 4"/>
          <p:cNvSpPr>
            <a:spLocks noChangeArrowheads="1" noChangeShapeType="1" noTextEdit="1"/>
          </p:cNvSpPr>
          <p:nvPr/>
        </p:nvSpPr>
        <p:spPr bwMode="auto">
          <a:xfrm>
            <a:off x="228600" y="228600"/>
            <a:ext cx="50292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pc="72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Faults and Folds</a:t>
            </a:r>
            <a:endParaRPr lang="en-US" sz="3600" kern="10" spc="720" dirty="0">
              <a:ln w="28575">
                <a:solidFill>
                  <a:schemeClr val="bg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AAAAA"/>
                  </a:gs>
                  <a:gs pos="100000">
                    <a:srgbClr val="FFFFFF"/>
                  </a:gs>
                </a:gsLst>
                <a:lin ang="5400000" scaled="1"/>
              </a:gradFill>
              <a:effectLst>
                <a:outerShdw dist="45791" dir="3378596" algn="ctr" rotWithShape="0">
                  <a:srgbClr val="4D4D4D">
                    <a:alpha val="80000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8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5791200"/>
          </a:xfrm>
        </p:spPr>
        <p:txBody>
          <a:bodyPr/>
          <a:lstStyle/>
          <a:p>
            <a:r>
              <a:rPr lang="en-US"/>
              <a:t>Fault: Break / crack where movement occurs.</a:t>
            </a:r>
          </a:p>
        </p:txBody>
      </p:sp>
      <p:pic>
        <p:nvPicPr>
          <p:cNvPr id="66089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0"/>
            <a:ext cx="8686800" cy="5086350"/>
          </a:xfrm>
          <a:prstGeom prst="rect">
            <a:avLst/>
          </a:prstGeom>
          <a:noFill/>
          <a:ln w="76200" algn="ctr">
            <a:solidFill>
              <a:schemeClr val="accent2"/>
            </a:solidFill>
            <a:miter lim="800000"/>
            <a:headEnd/>
            <a:tailEnd/>
          </a:ln>
          <a:effectLst/>
        </p:spPr>
      </p:pic>
      <p:sp>
        <p:nvSpPr>
          <p:cNvPr id="6608901" name="Rectangle 5"/>
          <p:cNvSpPr>
            <a:spLocks noChangeArrowheads="1"/>
          </p:cNvSpPr>
          <p:nvPr/>
        </p:nvSpPr>
        <p:spPr bwMode="auto">
          <a:xfrm>
            <a:off x="6477000" y="6629400"/>
            <a:ext cx="2667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800" b="1"/>
              <a:t>Copyright © 2010 Ryan P. Murphy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92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92261" name="Picture 5" descr="rtlater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92263" name="AutoShape 7"/>
          <p:cNvSpPr>
            <a:spLocks noChangeArrowheads="1"/>
          </p:cNvSpPr>
          <p:nvPr/>
        </p:nvSpPr>
        <p:spPr bwMode="auto">
          <a:xfrm>
            <a:off x="6096000" y="3124200"/>
            <a:ext cx="2362200" cy="762000"/>
          </a:xfrm>
          <a:prstGeom prst="rightArrow">
            <a:avLst>
              <a:gd name="adj1" fmla="val 50000"/>
              <a:gd name="adj2" fmla="val 7750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92264" name="AutoShape 8"/>
          <p:cNvSpPr>
            <a:spLocks noChangeArrowheads="1"/>
          </p:cNvSpPr>
          <p:nvPr/>
        </p:nvSpPr>
        <p:spPr bwMode="auto">
          <a:xfrm rot="10800000">
            <a:off x="1752600" y="4114800"/>
            <a:ext cx="2362200" cy="762000"/>
          </a:xfrm>
          <a:prstGeom prst="rightArrow">
            <a:avLst>
              <a:gd name="adj1" fmla="val 50000"/>
              <a:gd name="adj2" fmla="val 7750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93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93285" name="Picture 5" descr="H9_Camellia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4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54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54916" name="Picture 4" descr="H9_Camellia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254918" name="AutoShape 6"/>
          <p:cNvSpPr>
            <a:spLocks noChangeArrowheads="1"/>
          </p:cNvSpPr>
          <p:nvPr/>
        </p:nvSpPr>
        <p:spPr bwMode="auto">
          <a:xfrm rot="-682094">
            <a:off x="4191000" y="2057400"/>
            <a:ext cx="4419600" cy="609600"/>
          </a:xfrm>
          <a:prstGeom prst="rightArrow">
            <a:avLst>
              <a:gd name="adj1" fmla="val 50000"/>
              <a:gd name="adj2" fmla="val 18125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54919" name="WordArt 7"/>
          <p:cNvSpPr>
            <a:spLocks noChangeArrowheads="1" noChangeShapeType="1" noTextEdit="1"/>
          </p:cNvSpPr>
          <p:nvPr/>
        </p:nvSpPr>
        <p:spPr bwMode="auto">
          <a:xfrm>
            <a:off x="381000" y="228600"/>
            <a:ext cx="5010150" cy="1943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pc="72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Might want to think </a:t>
            </a:r>
          </a:p>
          <a:p>
            <a:r>
              <a:rPr lang="en-US" sz="3600" kern="10" spc="72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twice about buying </a:t>
            </a:r>
          </a:p>
          <a:p>
            <a:r>
              <a:rPr lang="en-US" sz="3600" kern="10" spc="72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that house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2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r>
              <a:rPr lang="en-US"/>
              <a:t>San-Andreas Fault in California.</a:t>
            </a:r>
          </a:p>
        </p:txBody>
      </p:sp>
      <p:pic>
        <p:nvPicPr>
          <p:cNvPr id="8012804" name="Picture 4" descr="san-andreas-m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914400"/>
            <a:ext cx="8686800" cy="5715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8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r>
              <a:rPr lang="en-US"/>
              <a:t>San-Andreas Fault in California.</a:t>
            </a:r>
          </a:p>
        </p:txBody>
      </p:sp>
      <p:pic>
        <p:nvPicPr>
          <p:cNvPr id="8848388" name="Picture 4" descr="san-andreas-m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914400"/>
            <a:ext cx="8686800" cy="5715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848389" name="AutoShape 5"/>
          <p:cNvSpPr>
            <a:spLocks noChangeArrowheads="1"/>
          </p:cNvSpPr>
          <p:nvPr/>
        </p:nvSpPr>
        <p:spPr bwMode="auto">
          <a:xfrm rot="13006537">
            <a:off x="1905000" y="3200400"/>
            <a:ext cx="2438400" cy="990600"/>
          </a:xfrm>
          <a:prstGeom prst="leftArrow">
            <a:avLst>
              <a:gd name="adj1" fmla="val 50000"/>
              <a:gd name="adj2" fmla="val 61538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7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r>
              <a:rPr lang="en-US"/>
              <a:t>San-Andreas Fault in California.</a:t>
            </a:r>
          </a:p>
        </p:txBody>
      </p:sp>
      <p:pic>
        <p:nvPicPr>
          <p:cNvPr id="8847364" name="Picture 4" descr="san-andreas-m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914400"/>
            <a:ext cx="8686800" cy="5715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847365" name="AutoShape 5"/>
          <p:cNvSpPr>
            <a:spLocks noChangeArrowheads="1"/>
          </p:cNvSpPr>
          <p:nvPr/>
        </p:nvSpPr>
        <p:spPr bwMode="auto">
          <a:xfrm rot="12740688">
            <a:off x="1905000" y="3200400"/>
            <a:ext cx="2438400" cy="990600"/>
          </a:xfrm>
          <a:prstGeom prst="leftArrow">
            <a:avLst>
              <a:gd name="adj1" fmla="val 50000"/>
              <a:gd name="adj2" fmla="val 61538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847366" name="AutoShape 6"/>
          <p:cNvSpPr>
            <a:spLocks noChangeArrowheads="1"/>
          </p:cNvSpPr>
          <p:nvPr/>
        </p:nvSpPr>
        <p:spPr bwMode="auto">
          <a:xfrm rot="1819556">
            <a:off x="1447800" y="4267200"/>
            <a:ext cx="2438400" cy="990600"/>
          </a:xfrm>
          <a:prstGeom prst="leftArrow">
            <a:avLst>
              <a:gd name="adj1" fmla="val 50000"/>
              <a:gd name="adj2" fmla="val 61538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3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013828" name="Picture 4" descr="The San Andreas Fault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228600"/>
            <a:ext cx="8686800" cy="6448425"/>
          </a:xfrm>
          <a:noFill/>
          <a:ln/>
        </p:spPr>
      </p:pic>
      <p:sp>
        <p:nvSpPr>
          <p:cNvPr id="8013829" name="Line 5"/>
          <p:cNvSpPr>
            <a:spLocks noChangeShapeType="1"/>
          </p:cNvSpPr>
          <p:nvPr/>
        </p:nvSpPr>
        <p:spPr bwMode="auto">
          <a:xfrm flipV="1">
            <a:off x="5334000" y="1447800"/>
            <a:ext cx="304800" cy="419100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13830" name="Line 6"/>
          <p:cNvSpPr>
            <a:spLocks noChangeShapeType="1"/>
          </p:cNvSpPr>
          <p:nvPr/>
        </p:nvSpPr>
        <p:spPr bwMode="auto">
          <a:xfrm flipH="1">
            <a:off x="2514600" y="1066800"/>
            <a:ext cx="685800" cy="396240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"/>
            <a:ext cx="8305800" cy="5973763"/>
          </a:xfrm>
        </p:spPr>
        <p:txBody>
          <a:bodyPr/>
          <a:lstStyle/>
          <a:p>
            <a:r>
              <a:rPr lang="en-US">
                <a:solidFill>
                  <a:srgbClr val="FF9900"/>
                </a:solidFill>
              </a:rPr>
              <a:t>Video! The San Andreas Fault.</a:t>
            </a:r>
          </a:p>
          <a:p>
            <a:pPr lvl="1"/>
            <a:r>
              <a:rPr lang="en-US">
                <a:hlinkClick r:id="rId2"/>
              </a:rPr>
              <a:t>http://www.youtube.com/watch?v=ixVVuN-mF1M</a:t>
            </a:r>
            <a:r>
              <a:rPr lang="en-US"/>
              <a:t> </a:t>
            </a:r>
          </a:p>
        </p:txBody>
      </p:sp>
      <p:pic>
        <p:nvPicPr>
          <p:cNvPr id="9035780" name="Picture 4" descr="tn01_San_Andreas_Fault(Sample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828800"/>
            <a:ext cx="8610600" cy="4772025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035781" name="AutoShape 5"/>
          <p:cNvSpPr>
            <a:spLocks noChangeArrowheads="1"/>
          </p:cNvSpPr>
          <p:nvPr/>
        </p:nvSpPr>
        <p:spPr bwMode="auto">
          <a:xfrm rot="1348451">
            <a:off x="6172200" y="3429000"/>
            <a:ext cx="1219200" cy="2209800"/>
          </a:xfrm>
          <a:prstGeom prst="downArrow">
            <a:avLst>
              <a:gd name="adj1" fmla="val 50000"/>
              <a:gd name="adj2" fmla="val 45313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035782" name="AutoShape 6"/>
          <p:cNvSpPr>
            <a:spLocks noChangeArrowheads="1"/>
          </p:cNvSpPr>
          <p:nvPr/>
        </p:nvSpPr>
        <p:spPr bwMode="auto">
          <a:xfrm rot="12595112">
            <a:off x="1524000" y="2819400"/>
            <a:ext cx="1219200" cy="2209800"/>
          </a:xfrm>
          <a:prstGeom prst="downArrow">
            <a:avLst>
              <a:gd name="adj1" fmla="val 50000"/>
              <a:gd name="adj2" fmla="val 45313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52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8077200" cy="5897563"/>
          </a:xfrm>
        </p:spPr>
        <p:txBody>
          <a:bodyPr/>
          <a:lstStyle/>
          <a:p>
            <a:r>
              <a:rPr lang="en-US"/>
              <a:t>Name the type of fault.</a:t>
            </a:r>
          </a:p>
        </p:txBody>
      </p:sp>
      <p:pic>
        <p:nvPicPr>
          <p:cNvPr id="9695235" name="Picture 3" descr="A4faul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914400"/>
            <a:ext cx="6019800" cy="5715000"/>
          </a:xfrm>
          <a:prstGeom prst="rect">
            <a:avLst/>
          </a:prstGeom>
          <a:noFill/>
          <a:ln w="76200">
            <a:solidFill>
              <a:srgbClr val="B2B2B2"/>
            </a:solidFill>
            <a:miter lim="800000"/>
            <a:headEnd/>
            <a:tailEnd/>
          </a:ln>
        </p:spPr>
      </p:pic>
      <p:sp>
        <p:nvSpPr>
          <p:cNvPr id="9695236" name="Rectangle 4"/>
          <p:cNvSpPr>
            <a:spLocks noChangeArrowheads="1"/>
          </p:cNvSpPr>
          <p:nvPr/>
        </p:nvSpPr>
        <p:spPr bwMode="auto">
          <a:xfrm>
            <a:off x="381000" y="3048000"/>
            <a:ext cx="5867400" cy="18288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695237" name="Rectangle 5"/>
          <p:cNvSpPr>
            <a:spLocks noChangeArrowheads="1"/>
          </p:cNvSpPr>
          <p:nvPr/>
        </p:nvSpPr>
        <p:spPr bwMode="auto">
          <a:xfrm>
            <a:off x="304800" y="4800600"/>
            <a:ext cx="5943600" cy="18288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695241" name="Rectangle 9"/>
          <p:cNvSpPr>
            <a:spLocks noChangeArrowheads="1"/>
          </p:cNvSpPr>
          <p:nvPr/>
        </p:nvSpPr>
        <p:spPr bwMode="auto">
          <a:xfrm>
            <a:off x="381000" y="914400"/>
            <a:ext cx="5867400" cy="19050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62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8077200" cy="5897563"/>
          </a:xfrm>
        </p:spPr>
        <p:txBody>
          <a:bodyPr/>
          <a:lstStyle/>
          <a:p>
            <a:r>
              <a:rPr lang="en-US"/>
              <a:t>Name the type of fault.</a:t>
            </a:r>
          </a:p>
        </p:txBody>
      </p:sp>
      <p:pic>
        <p:nvPicPr>
          <p:cNvPr id="9696259" name="Picture 3" descr="A4faul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914400"/>
            <a:ext cx="6019800" cy="5715000"/>
          </a:xfrm>
          <a:prstGeom prst="rect">
            <a:avLst/>
          </a:prstGeom>
          <a:noFill/>
          <a:ln w="76200">
            <a:solidFill>
              <a:srgbClr val="B2B2B2"/>
            </a:solidFill>
            <a:miter lim="800000"/>
            <a:headEnd/>
            <a:tailEnd/>
          </a:ln>
        </p:spPr>
      </p:pic>
      <p:sp>
        <p:nvSpPr>
          <p:cNvPr id="9696260" name="Rectangle 4"/>
          <p:cNvSpPr>
            <a:spLocks noChangeArrowheads="1"/>
          </p:cNvSpPr>
          <p:nvPr/>
        </p:nvSpPr>
        <p:spPr bwMode="auto">
          <a:xfrm>
            <a:off x="381000" y="3048000"/>
            <a:ext cx="5867400" cy="18288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696261" name="Rectangle 5"/>
          <p:cNvSpPr>
            <a:spLocks noChangeArrowheads="1"/>
          </p:cNvSpPr>
          <p:nvPr/>
        </p:nvSpPr>
        <p:spPr bwMode="auto">
          <a:xfrm>
            <a:off x="304800" y="4800600"/>
            <a:ext cx="5943600" cy="18288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4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61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614021" name="Picture 5" descr="http://geology.com/articles/images/san-andreas-fault-li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7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8077200" cy="5897563"/>
          </a:xfrm>
        </p:spPr>
        <p:txBody>
          <a:bodyPr/>
          <a:lstStyle/>
          <a:p>
            <a:r>
              <a:rPr lang="en-US"/>
              <a:t>Name the type of fault.</a:t>
            </a:r>
          </a:p>
        </p:txBody>
      </p:sp>
      <p:pic>
        <p:nvPicPr>
          <p:cNvPr id="8137732" name="Picture 4" descr="A4faul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914400"/>
            <a:ext cx="6019800" cy="5715000"/>
          </a:xfrm>
          <a:prstGeom prst="rect">
            <a:avLst/>
          </a:prstGeom>
          <a:noFill/>
          <a:ln w="76200">
            <a:solidFill>
              <a:srgbClr val="B2B2B2"/>
            </a:solidFill>
            <a:miter lim="800000"/>
            <a:headEnd/>
            <a:tailEnd/>
          </a:ln>
        </p:spPr>
      </p:pic>
      <p:sp>
        <p:nvSpPr>
          <p:cNvPr id="8137734" name="Rectangle 6"/>
          <p:cNvSpPr>
            <a:spLocks noChangeArrowheads="1"/>
          </p:cNvSpPr>
          <p:nvPr/>
        </p:nvSpPr>
        <p:spPr bwMode="auto">
          <a:xfrm>
            <a:off x="381000" y="3048000"/>
            <a:ext cx="5867400" cy="18288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37735" name="Rectangle 7"/>
          <p:cNvSpPr>
            <a:spLocks noChangeArrowheads="1"/>
          </p:cNvSpPr>
          <p:nvPr/>
        </p:nvSpPr>
        <p:spPr bwMode="auto">
          <a:xfrm>
            <a:off x="304800" y="4800600"/>
            <a:ext cx="5943600" cy="18288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37736" name="WordArt 8"/>
          <p:cNvSpPr>
            <a:spLocks noChangeArrowheads="1" noChangeShapeType="1" noTextEdit="1"/>
          </p:cNvSpPr>
          <p:nvPr/>
        </p:nvSpPr>
        <p:spPr bwMode="auto">
          <a:xfrm>
            <a:off x="6019800" y="1066800"/>
            <a:ext cx="2819400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r>
              <a:rPr lang="en-US" sz="3600" kern="1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Normal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72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8077200" cy="5897563"/>
          </a:xfrm>
        </p:spPr>
        <p:txBody>
          <a:bodyPr/>
          <a:lstStyle/>
          <a:p>
            <a:r>
              <a:rPr lang="en-US"/>
              <a:t>Name the type of fault.</a:t>
            </a:r>
          </a:p>
        </p:txBody>
      </p:sp>
      <p:pic>
        <p:nvPicPr>
          <p:cNvPr id="9697283" name="Picture 3" descr="A4faul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914400"/>
            <a:ext cx="6019800" cy="5715000"/>
          </a:xfrm>
          <a:prstGeom prst="rect">
            <a:avLst/>
          </a:prstGeom>
          <a:noFill/>
          <a:ln w="76200">
            <a:solidFill>
              <a:srgbClr val="B2B2B2"/>
            </a:solidFill>
            <a:miter lim="800000"/>
            <a:headEnd/>
            <a:tailEnd/>
          </a:ln>
        </p:spPr>
      </p:pic>
      <p:sp>
        <p:nvSpPr>
          <p:cNvPr id="9697285" name="Rectangle 5"/>
          <p:cNvSpPr>
            <a:spLocks noChangeArrowheads="1"/>
          </p:cNvSpPr>
          <p:nvPr/>
        </p:nvSpPr>
        <p:spPr bwMode="auto">
          <a:xfrm>
            <a:off x="304800" y="4800600"/>
            <a:ext cx="5943600" cy="18288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697286" name="WordArt 6"/>
          <p:cNvSpPr>
            <a:spLocks noChangeArrowheads="1" noChangeShapeType="1" noTextEdit="1"/>
          </p:cNvSpPr>
          <p:nvPr/>
        </p:nvSpPr>
        <p:spPr bwMode="auto">
          <a:xfrm>
            <a:off x="6019800" y="1066800"/>
            <a:ext cx="2819400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r>
              <a:rPr lang="en-US" sz="3600" kern="1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Normal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42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8077200" cy="5897563"/>
          </a:xfrm>
        </p:spPr>
        <p:txBody>
          <a:bodyPr/>
          <a:lstStyle/>
          <a:p>
            <a:r>
              <a:rPr lang="en-US"/>
              <a:t>Name the type of fault.</a:t>
            </a:r>
          </a:p>
        </p:txBody>
      </p:sp>
      <p:pic>
        <p:nvPicPr>
          <p:cNvPr id="9694211" name="Picture 3" descr="A4faul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914400"/>
            <a:ext cx="6019800" cy="5715000"/>
          </a:xfrm>
          <a:prstGeom prst="rect">
            <a:avLst/>
          </a:prstGeom>
          <a:noFill/>
          <a:ln w="76200">
            <a:solidFill>
              <a:srgbClr val="B2B2B2"/>
            </a:solidFill>
            <a:miter lim="800000"/>
            <a:headEnd/>
            <a:tailEnd/>
          </a:ln>
        </p:spPr>
      </p:pic>
      <p:sp>
        <p:nvSpPr>
          <p:cNvPr id="9694213" name="Rectangle 5"/>
          <p:cNvSpPr>
            <a:spLocks noChangeArrowheads="1"/>
          </p:cNvSpPr>
          <p:nvPr/>
        </p:nvSpPr>
        <p:spPr bwMode="auto">
          <a:xfrm>
            <a:off x="304800" y="4800600"/>
            <a:ext cx="5943600" cy="18288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694216" name="WordArt 8"/>
          <p:cNvSpPr>
            <a:spLocks noChangeArrowheads="1" noChangeShapeType="1" noTextEdit="1"/>
          </p:cNvSpPr>
          <p:nvPr/>
        </p:nvSpPr>
        <p:spPr bwMode="auto">
          <a:xfrm>
            <a:off x="5791200" y="2895600"/>
            <a:ext cx="3200400" cy="1181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Reverse</a:t>
            </a:r>
            <a:endParaRPr lang="en-US" sz="3600" kern="10" dirty="0">
              <a:ln w="9525">
                <a:solidFill>
                  <a:schemeClr val="bg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9694218" name="WordArt 10"/>
          <p:cNvSpPr>
            <a:spLocks noChangeArrowheads="1" noChangeShapeType="1" noTextEdit="1"/>
          </p:cNvSpPr>
          <p:nvPr/>
        </p:nvSpPr>
        <p:spPr bwMode="auto">
          <a:xfrm>
            <a:off x="6019800" y="1066800"/>
            <a:ext cx="2819400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r>
              <a:rPr lang="en-US" sz="3600" kern="1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Normal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83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8077200" cy="5897563"/>
          </a:xfrm>
        </p:spPr>
        <p:txBody>
          <a:bodyPr/>
          <a:lstStyle/>
          <a:p>
            <a:r>
              <a:rPr lang="en-US"/>
              <a:t>Name the type of fault.</a:t>
            </a:r>
          </a:p>
        </p:txBody>
      </p:sp>
      <p:pic>
        <p:nvPicPr>
          <p:cNvPr id="9698307" name="Picture 3" descr="A4faul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914400"/>
            <a:ext cx="6019800" cy="5715000"/>
          </a:xfrm>
          <a:prstGeom prst="rect">
            <a:avLst/>
          </a:prstGeom>
          <a:noFill/>
          <a:ln w="76200">
            <a:solidFill>
              <a:srgbClr val="B2B2B2"/>
            </a:solidFill>
            <a:miter lim="800000"/>
            <a:headEnd/>
            <a:tailEnd/>
          </a:ln>
        </p:spPr>
      </p:pic>
      <p:sp>
        <p:nvSpPr>
          <p:cNvPr id="9698309" name="WordArt 5"/>
          <p:cNvSpPr>
            <a:spLocks noChangeArrowheads="1" noChangeShapeType="1" noTextEdit="1"/>
          </p:cNvSpPr>
          <p:nvPr/>
        </p:nvSpPr>
        <p:spPr bwMode="auto">
          <a:xfrm>
            <a:off x="5791200" y="2895600"/>
            <a:ext cx="3200400" cy="1181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Reverse</a:t>
            </a:r>
            <a:endParaRPr lang="en-US" sz="3600" kern="10" dirty="0">
              <a:ln w="9525">
                <a:solidFill>
                  <a:schemeClr val="bg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9698310" name="WordArt 6"/>
          <p:cNvSpPr>
            <a:spLocks noChangeArrowheads="1" noChangeShapeType="1" noTextEdit="1"/>
          </p:cNvSpPr>
          <p:nvPr/>
        </p:nvSpPr>
        <p:spPr bwMode="auto">
          <a:xfrm>
            <a:off x="6019800" y="1066800"/>
            <a:ext cx="2819400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r>
              <a:rPr lang="en-US" sz="3600" kern="1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Normal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93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8077200" cy="5897563"/>
          </a:xfrm>
        </p:spPr>
        <p:txBody>
          <a:bodyPr/>
          <a:lstStyle/>
          <a:p>
            <a:r>
              <a:rPr lang="en-US"/>
              <a:t>Name the type of fault.</a:t>
            </a:r>
          </a:p>
        </p:txBody>
      </p:sp>
      <p:pic>
        <p:nvPicPr>
          <p:cNvPr id="9699331" name="Picture 3" descr="A4faul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914400"/>
            <a:ext cx="6019800" cy="5715000"/>
          </a:xfrm>
          <a:prstGeom prst="rect">
            <a:avLst/>
          </a:prstGeom>
          <a:noFill/>
          <a:ln w="76200">
            <a:solidFill>
              <a:srgbClr val="B2B2B2"/>
            </a:solidFill>
            <a:miter lim="800000"/>
            <a:headEnd/>
            <a:tailEnd/>
          </a:ln>
        </p:spPr>
      </p:pic>
      <p:sp>
        <p:nvSpPr>
          <p:cNvPr id="9699332" name="WordArt 4"/>
          <p:cNvSpPr>
            <a:spLocks noChangeArrowheads="1" noChangeShapeType="1" noTextEdit="1"/>
          </p:cNvSpPr>
          <p:nvPr/>
        </p:nvSpPr>
        <p:spPr bwMode="auto">
          <a:xfrm>
            <a:off x="5791200" y="2895600"/>
            <a:ext cx="3200400" cy="1181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Reverse</a:t>
            </a:r>
            <a:endParaRPr lang="en-US" sz="3600" kern="10" dirty="0">
              <a:ln w="9525">
                <a:solidFill>
                  <a:schemeClr val="bg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9699333" name="WordArt 5"/>
          <p:cNvSpPr>
            <a:spLocks noChangeArrowheads="1" noChangeShapeType="1" noTextEdit="1"/>
          </p:cNvSpPr>
          <p:nvPr/>
        </p:nvSpPr>
        <p:spPr bwMode="auto">
          <a:xfrm>
            <a:off x="6019800" y="1066800"/>
            <a:ext cx="2819400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r>
              <a:rPr lang="en-US" sz="3600" kern="1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Normal</a:t>
            </a:r>
          </a:p>
        </p:txBody>
      </p:sp>
      <p:sp>
        <p:nvSpPr>
          <p:cNvPr id="9699334" name="WordArt 6" descr="Paper bag"/>
          <p:cNvSpPr>
            <a:spLocks noChangeArrowheads="1" noChangeShapeType="1" noTextEdit="1"/>
          </p:cNvSpPr>
          <p:nvPr/>
        </p:nvSpPr>
        <p:spPr bwMode="auto">
          <a:xfrm>
            <a:off x="5410200" y="4800600"/>
            <a:ext cx="33528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Lateral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4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28600"/>
            <a:ext cx="8686800" cy="5897563"/>
          </a:xfrm>
        </p:spPr>
        <p:txBody>
          <a:bodyPr/>
          <a:lstStyle/>
          <a:p>
            <a:r>
              <a:rPr lang="en-US" dirty="0"/>
              <a:t>Activity! Demonstrate the three types of faults you have learned using your Hershey’s Miniature.  </a:t>
            </a:r>
          </a:p>
          <a:p>
            <a:pPr lvl="1"/>
            <a:r>
              <a:rPr lang="en-US" dirty="0">
                <a:solidFill>
                  <a:srgbClr val="9966FF"/>
                </a:solidFill>
              </a:rPr>
              <a:t>Normal Fault</a:t>
            </a:r>
          </a:p>
          <a:p>
            <a:pPr lvl="1"/>
            <a:r>
              <a:rPr lang="en-US" dirty="0">
                <a:solidFill>
                  <a:srgbClr val="FF9900"/>
                </a:solidFill>
              </a:rPr>
              <a:t>Reverse / Thrust Fault</a:t>
            </a:r>
          </a:p>
          <a:p>
            <a:pPr lvl="1"/>
            <a:r>
              <a:rPr lang="en-US" dirty="0">
                <a:solidFill>
                  <a:srgbClr val="66FF66"/>
                </a:solidFill>
              </a:rPr>
              <a:t>Strike-Slip / Lateral</a:t>
            </a:r>
          </a:p>
          <a:p>
            <a:pPr lvl="1"/>
            <a:r>
              <a:rPr lang="en-US" dirty="0" smtClean="0">
                <a:solidFill>
                  <a:schemeClr val="hlink"/>
                </a:solidFill>
              </a:rPr>
              <a:t>Eat </a:t>
            </a:r>
            <a:r>
              <a:rPr lang="en-US" dirty="0">
                <a:solidFill>
                  <a:schemeClr val="hlink"/>
                </a:solidFill>
              </a:rPr>
              <a:t>after teacher has seen you demonstrate an understanding of these faults</a:t>
            </a:r>
          </a:p>
        </p:txBody>
      </p:sp>
      <p:pic>
        <p:nvPicPr>
          <p:cNvPr id="92446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724400"/>
            <a:ext cx="8610600" cy="1838325"/>
          </a:xfrm>
          <a:prstGeom prst="rect">
            <a:avLst/>
          </a:prstGeom>
          <a:noFill/>
          <a:ln w="76200" cmpd="tri" algn="ctr">
            <a:solidFill>
              <a:srgbClr val="B2B2B2"/>
            </a:solidFill>
            <a:miter lim="800000"/>
            <a:headEnd/>
            <a:tailEnd/>
          </a:ln>
          <a:effectLst/>
        </p:spPr>
      </p:pic>
      <p:sp>
        <p:nvSpPr>
          <p:cNvPr id="9244677" name="AutoShape 5"/>
          <p:cNvSpPr>
            <a:spLocks noChangeArrowheads="1"/>
          </p:cNvSpPr>
          <p:nvPr/>
        </p:nvSpPr>
        <p:spPr bwMode="auto">
          <a:xfrm>
            <a:off x="4114800" y="4876800"/>
            <a:ext cx="2743200" cy="838200"/>
          </a:xfrm>
          <a:custGeom>
            <a:avLst/>
            <a:gdLst>
              <a:gd name="G0" fmla="+- 2700 0 0"/>
              <a:gd name="G1" fmla="*/ G0 2 1"/>
              <a:gd name="G2" fmla="+- 21600 0 G1"/>
              <a:gd name="G3" fmla="*/ G2 G2 1"/>
              <a:gd name="G4" fmla="*/ G0 G0 1"/>
              <a:gd name="G5" fmla="+- G3 0 G4"/>
              <a:gd name="G6" fmla="*/ G5 1 8"/>
              <a:gd name="G7" fmla="sqrt G6"/>
              <a:gd name="G8" fmla="*/ G4 1 8"/>
              <a:gd name="G9" fmla="sqrt G8"/>
              <a:gd name="G10" fmla="+- G7 G9 0"/>
              <a:gd name="G11" fmla="+- G7 0 G9"/>
              <a:gd name="G12" fmla="+- G10 10800 0"/>
              <a:gd name="G13" fmla="+- 10800 0 G10"/>
              <a:gd name="G14" fmla="+- G11 10800 0"/>
              <a:gd name="G15" fmla="+- 10800 0 G11"/>
              <a:gd name="G16" fmla="+- 21600 0 G0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rgbClr val="990000"/>
          </a:solidFill>
          <a:ln w="57150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4678" name="Rectangle 6"/>
          <p:cNvSpPr>
            <a:spLocks noChangeArrowheads="1"/>
          </p:cNvSpPr>
          <p:nvPr/>
        </p:nvSpPr>
        <p:spPr bwMode="auto">
          <a:xfrm>
            <a:off x="6477000" y="6629400"/>
            <a:ext cx="2667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800" b="1"/>
              <a:t>Copyright © 2010 Ryan P. Murphy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775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228600"/>
            <a:ext cx="4343400" cy="6400800"/>
          </a:xfrm>
          <a:prstGeom prst="rect">
            <a:avLst/>
          </a:prstGeom>
          <a:noFill/>
        </p:spPr>
      </p:pic>
      <p:sp>
        <p:nvSpPr>
          <p:cNvPr id="9877508" name="AutoShape 4"/>
          <p:cNvSpPr>
            <a:spLocks noChangeArrowheads="1"/>
          </p:cNvSpPr>
          <p:nvPr/>
        </p:nvSpPr>
        <p:spPr bwMode="auto">
          <a:xfrm>
            <a:off x="2667000" y="3200400"/>
            <a:ext cx="3886200" cy="1143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33">
                  <a:alpha val="33000"/>
                </a:srgbClr>
              </a:gs>
              <a:gs pos="100000">
                <a:srgbClr val="FF9933">
                  <a:gamma/>
                  <a:shade val="46275"/>
                  <a:invGamma/>
                  <a:alpha val="38000"/>
                </a:srgbClr>
              </a:gs>
            </a:gsLst>
            <a:lin ang="5400000" scaled="1"/>
          </a:gradFill>
          <a:ln w="28575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2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28600"/>
            <a:ext cx="8686800" cy="5867400"/>
          </a:xfrm>
        </p:spPr>
        <p:txBody>
          <a:bodyPr/>
          <a:lstStyle/>
          <a:p>
            <a:pPr lvl="1"/>
            <a:r>
              <a:rPr lang="en-US" sz="3200"/>
              <a:t>Fold: Collision of crust bends rock layers. “Stress”</a:t>
            </a:r>
          </a:p>
          <a:p>
            <a:endParaRPr lang="en-US"/>
          </a:p>
        </p:txBody>
      </p:sp>
      <p:pic>
        <p:nvPicPr>
          <p:cNvPr id="9172996" name="Picture 4" descr="http://home.earthlink.net/~wcorlowski2/Geology/kink%20fol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0"/>
            <a:ext cx="8610600" cy="4983163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9172997" name="Rectangle 5"/>
          <p:cNvSpPr>
            <a:spLocks noChangeArrowheads="1"/>
          </p:cNvSpPr>
          <p:nvPr/>
        </p:nvSpPr>
        <p:spPr bwMode="auto">
          <a:xfrm>
            <a:off x="6477000" y="6629400"/>
            <a:ext cx="2667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800" b="1"/>
              <a:t>Copyright © 2010 Ryan P. Murphy</a:t>
            </a:r>
            <a:endParaRPr lang="en-US"/>
          </a:p>
        </p:txBody>
      </p:sp>
      <p:sp>
        <p:nvSpPr>
          <p:cNvPr id="9172998" name="Freeform 6"/>
          <p:cNvSpPr>
            <a:spLocks/>
          </p:cNvSpPr>
          <p:nvPr/>
        </p:nvSpPr>
        <p:spPr bwMode="auto">
          <a:xfrm>
            <a:off x="246063" y="2779713"/>
            <a:ext cx="8288337" cy="1133475"/>
          </a:xfrm>
          <a:custGeom>
            <a:avLst/>
            <a:gdLst/>
            <a:ahLst/>
            <a:cxnLst>
              <a:cxn ang="0">
                <a:pos x="0" y="690"/>
              </a:cxn>
              <a:cxn ang="0">
                <a:pos x="549" y="681"/>
              </a:cxn>
              <a:cxn ang="0">
                <a:pos x="924" y="644"/>
              </a:cxn>
              <a:cxn ang="0">
                <a:pos x="1088" y="580"/>
              </a:cxn>
              <a:cxn ang="0">
                <a:pos x="1143" y="553"/>
              </a:cxn>
              <a:cxn ang="0">
                <a:pos x="1253" y="462"/>
              </a:cxn>
              <a:cxn ang="0">
                <a:pos x="1262" y="434"/>
              </a:cxn>
              <a:cxn ang="0">
                <a:pos x="1317" y="398"/>
              </a:cxn>
              <a:cxn ang="0">
                <a:pos x="1344" y="407"/>
              </a:cxn>
              <a:cxn ang="0">
                <a:pos x="1363" y="388"/>
              </a:cxn>
              <a:cxn ang="0">
                <a:pos x="1472" y="251"/>
              </a:cxn>
              <a:cxn ang="0">
                <a:pos x="1546" y="178"/>
              </a:cxn>
              <a:cxn ang="0">
                <a:pos x="1728" y="68"/>
              </a:cxn>
              <a:cxn ang="0">
                <a:pos x="1802" y="50"/>
              </a:cxn>
              <a:cxn ang="0">
                <a:pos x="2012" y="23"/>
              </a:cxn>
              <a:cxn ang="0">
                <a:pos x="3045" y="41"/>
              </a:cxn>
              <a:cxn ang="0">
                <a:pos x="3264" y="87"/>
              </a:cxn>
              <a:cxn ang="0">
                <a:pos x="3740" y="114"/>
              </a:cxn>
              <a:cxn ang="0">
                <a:pos x="5203" y="96"/>
              </a:cxn>
            </a:cxnLst>
            <a:rect l="0" t="0" r="r" b="b"/>
            <a:pathLst>
              <a:path w="5203" h="714">
                <a:moveTo>
                  <a:pt x="0" y="690"/>
                </a:moveTo>
                <a:cubicBezTo>
                  <a:pt x="121" y="714"/>
                  <a:pt x="483" y="683"/>
                  <a:pt x="549" y="681"/>
                </a:cubicBezTo>
                <a:cubicBezTo>
                  <a:pt x="672" y="661"/>
                  <a:pt x="800" y="655"/>
                  <a:pt x="924" y="644"/>
                </a:cubicBezTo>
                <a:cubicBezTo>
                  <a:pt x="978" y="626"/>
                  <a:pt x="1037" y="606"/>
                  <a:pt x="1088" y="580"/>
                </a:cubicBezTo>
                <a:cubicBezTo>
                  <a:pt x="1151" y="548"/>
                  <a:pt x="1082" y="573"/>
                  <a:pt x="1143" y="553"/>
                </a:cubicBezTo>
                <a:cubicBezTo>
                  <a:pt x="1178" y="520"/>
                  <a:pt x="1213" y="489"/>
                  <a:pt x="1253" y="462"/>
                </a:cubicBezTo>
                <a:cubicBezTo>
                  <a:pt x="1256" y="453"/>
                  <a:pt x="1255" y="441"/>
                  <a:pt x="1262" y="434"/>
                </a:cubicBezTo>
                <a:cubicBezTo>
                  <a:pt x="1277" y="419"/>
                  <a:pt x="1317" y="398"/>
                  <a:pt x="1317" y="398"/>
                </a:cubicBezTo>
                <a:cubicBezTo>
                  <a:pt x="1273" y="352"/>
                  <a:pt x="1319" y="404"/>
                  <a:pt x="1344" y="407"/>
                </a:cubicBezTo>
                <a:cubicBezTo>
                  <a:pt x="1353" y="408"/>
                  <a:pt x="1357" y="395"/>
                  <a:pt x="1363" y="388"/>
                </a:cubicBezTo>
                <a:cubicBezTo>
                  <a:pt x="1400" y="343"/>
                  <a:pt x="1435" y="296"/>
                  <a:pt x="1472" y="251"/>
                </a:cubicBezTo>
                <a:cubicBezTo>
                  <a:pt x="1496" y="221"/>
                  <a:pt x="1520" y="212"/>
                  <a:pt x="1546" y="178"/>
                </a:cubicBezTo>
                <a:cubicBezTo>
                  <a:pt x="1569" y="108"/>
                  <a:pt x="1664" y="86"/>
                  <a:pt x="1728" y="68"/>
                </a:cubicBezTo>
                <a:cubicBezTo>
                  <a:pt x="1752" y="61"/>
                  <a:pt x="1802" y="50"/>
                  <a:pt x="1802" y="50"/>
                </a:cubicBezTo>
                <a:cubicBezTo>
                  <a:pt x="1877" y="0"/>
                  <a:pt x="1832" y="23"/>
                  <a:pt x="2012" y="23"/>
                </a:cubicBezTo>
                <a:cubicBezTo>
                  <a:pt x="2356" y="23"/>
                  <a:pt x="2701" y="36"/>
                  <a:pt x="3045" y="41"/>
                </a:cubicBezTo>
                <a:cubicBezTo>
                  <a:pt x="3126" y="51"/>
                  <a:pt x="3184" y="78"/>
                  <a:pt x="3264" y="87"/>
                </a:cubicBezTo>
                <a:cubicBezTo>
                  <a:pt x="3380" y="124"/>
                  <a:pt x="3635" y="111"/>
                  <a:pt x="3740" y="114"/>
                </a:cubicBezTo>
                <a:cubicBezTo>
                  <a:pt x="4227" y="109"/>
                  <a:pt x="4716" y="96"/>
                  <a:pt x="5203" y="96"/>
                </a:cubicBezTo>
              </a:path>
            </a:pathLst>
          </a:custGeom>
          <a:noFill/>
          <a:ln w="76200" cap="flat" cmpd="sng">
            <a:solidFill>
              <a:srgbClr val="FFFF00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4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17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174020" name="Picture 4" descr="California%20Fol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"/>
            <a:ext cx="8763000" cy="6477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5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17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175044" name="Picture 4" descr="California%20Fol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"/>
            <a:ext cx="8763000" cy="6477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175045" name="Freeform 5"/>
          <p:cNvSpPr>
            <a:spLocks/>
          </p:cNvSpPr>
          <p:nvPr/>
        </p:nvSpPr>
        <p:spPr bwMode="auto">
          <a:xfrm>
            <a:off x="1058863" y="1408113"/>
            <a:ext cx="7808912" cy="3870325"/>
          </a:xfrm>
          <a:custGeom>
            <a:avLst/>
            <a:gdLst/>
            <a:ahLst/>
            <a:cxnLst>
              <a:cxn ang="0">
                <a:pos x="19" y="2103"/>
              </a:cxn>
              <a:cxn ang="0">
                <a:pos x="55" y="2066"/>
              </a:cxn>
              <a:cxn ang="0">
                <a:pos x="202" y="1856"/>
              </a:cxn>
              <a:cxn ang="0">
                <a:pos x="284" y="1746"/>
              </a:cxn>
              <a:cxn ang="0">
                <a:pos x="394" y="1563"/>
              </a:cxn>
              <a:cxn ang="0">
                <a:pos x="540" y="1344"/>
              </a:cxn>
              <a:cxn ang="0">
                <a:pos x="732" y="1198"/>
              </a:cxn>
              <a:cxn ang="0">
                <a:pos x="1152" y="951"/>
              </a:cxn>
              <a:cxn ang="0">
                <a:pos x="1683" y="923"/>
              </a:cxn>
              <a:cxn ang="0">
                <a:pos x="1783" y="960"/>
              </a:cxn>
              <a:cxn ang="0">
                <a:pos x="1884" y="1015"/>
              </a:cxn>
              <a:cxn ang="0">
                <a:pos x="2076" y="1124"/>
              </a:cxn>
              <a:cxn ang="0">
                <a:pos x="2222" y="1198"/>
              </a:cxn>
              <a:cxn ang="0">
                <a:pos x="2332" y="1262"/>
              </a:cxn>
              <a:cxn ang="0">
                <a:pos x="2551" y="1417"/>
              </a:cxn>
              <a:cxn ang="0">
                <a:pos x="2606" y="1454"/>
              </a:cxn>
              <a:cxn ang="0">
                <a:pos x="2752" y="1618"/>
              </a:cxn>
              <a:cxn ang="0">
                <a:pos x="2871" y="1774"/>
              </a:cxn>
              <a:cxn ang="0">
                <a:pos x="2935" y="1883"/>
              </a:cxn>
              <a:cxn ang="0">
                <a:pos x="3136" y="2121"/>
              </a:cxn>
              <a:cxn ang="0">
                <a:pos x="3365" y="2368"/>
              </a:cxn>
              <a:cxn ang="0">
                <a:pos x="3667" y="2414"/>
              </a:cxn>
              <a:cxn ang="0">
                <a:pos x="3804" y="2340"/>
              </a:cxn>
              <a:cxn ang="0">
                <a:pos x="3950" y="2276"/>
              </a:cxn>
              <a:cxn ang="0">
                <a:pos x="4078" y="2130"/>
              </a:cxn>
              <a:cxn ang="0">
                <a:pos x="4170" y="1911"/>
              </a:cxn>
              <a:cxn ang="0">
                <a:pos x="4215" y="1801"/>
              </a:cxn>
              <a:cxn ang="0">
                <a:pos x="4252" y="1627"/>
              </a:cxn>
              <a:cxn ang="0">
                <a:pos x="4334" y="1234"/>
              </a:cxn>
              <a:cxn ang="0">
                <a:pos x="4453" y="804"/>
              </a:cxn>
              <a:cxn ang="0">
                <a:pos x="4590" y="384"/>
              </a:cxn>
              <a:cxn ang="0">
                <a:pos x="4691" y="183"/>
              </a:cxn>
              <a:cxn ang="0">
                <a:pos x="4773" y="100"/>
              </a:cxn>
              <a:cxn ang="0">
                <a:pos x="4883" y="18"/>
              </a:cxn>
            </a:cxnLst>
            <a:rect l="0" t="0" r="r" b="b"/>
            <a:pathLst>
              <a:path w="4919" h="2438">
                <a:moveTo>
                  <a:pt x="0" y="2130"/>
                </a:moveTo>
                <a:cubicBezTo>
                  <a:pt x="6" y="2121"/>
                  <a:pt x="10" y="2110"/>
                  <a:pt x="19" y="2103"/>
                </a:cubicBezTo>
                <a:cubicBezTo>
                  <a:pt x="26" y="2097"/>
                  <a:pt x="39" y="2101"/>
                  <a:pt x="46" y="2094"/>
                </a:cubicBezTo>
                <a:cubicBezTo>
                  <a:pt x="53" y="2087"/>
                  <a:pt x="49" y="2074"/>
                  <a:pt x="55" y="2066"/>
                </a:cubicBezTo>
                <a:cubicBezTo>
                  <a:pt x="86" y="2025"/>
                  <a:pt x="133" y="1997"/>
                  <a:pt x="165" y="1956"/>
                </a:cubicBezTo>
                <a:cubicBezTo>
                  <a:pt x="192" y="1922"/>
                  <a:pt x="183" y="1893"/>
                  <a:pt x="202" y="1856"/>
                </a:cubicBezTo>
                <a:cubicBezTo>
                  <a:pt x="216" y="1827"/>
                  <a:pt x="248" y="1810"/>
                  <a:pt x="266" y="1783"/>
                </a:cubicBezTo>
                <a:cubicBezTo>
                  <a:pt x="274" y="1772"/>
                  <a:pt x="277" y="1757"/>
                  <a:pt x="284" y="1746"/>
                </a:cubicBezTo>
                <a:cubicBezTo>
                  <a:pt x="295" y="1730"/>
                  <a:pt x="308" y="1715"/>
                  <a:pt x="320" y="1700"/>
                </a:cubicBezTo>
                <a:cubicBezTo>
                  <a:pt x="334" y="1651"/>
                  <a:pt x="365" y="1605"/>
                  <a:pt x="394" y="1563"/>
                </a:cubicBezTo>
                <a:cubicBezTo>
                  <a:pt x="409" y="1517"/>
                  <a:pt x="424" y="1472"/>
                  <a:pt x="439" y="1426"/>
                </a:cubicBezTo>
                <a:cubicBezTo>
                  <a:pt x="451" y="1390"/>
                  <a:pt x="516" y="1373"/>
                  <a:pt x="540" y="1344"/>
                </a:cubicBezTo>
                <a:cubicBezTo>
                  <a:pt x="583" y="1292"/>
                  <a:pt x="534" y="1296"/>
                  <a:pt x="613" y="1280"/>
                </a:cubicBezTo>
                <a:cubicBezTo>
                  <a:pt x="651" y="1249"/>
                  <a:pt x="696" y="1230"/>
                  <a:pt x="732" y="1198"/>
                </a:cubicBezTo>
                <a:cubicBezTo>
                  <a:pt x="802" y="1136"/>
                  <a:pt x="837" y="1070"/>
                  <a:pt x="933" y="1051"/>
                </a:cubicBezTo>
                <a:cubicBezTo>
                  <a:pt x="991" y="993"/>
                  <a:pt x="1071" y="962"/>
                  <a:pt x="1152" y="951"/>
                </a:cubicBezTo>
                <a:cubicBezTo>
                  <a:pt x="1214" y="931"/>
                  <a:pt x="1279" y="929"/>
                  <a:pt x="1344" y="923"/>
                </a:cubicBezTo>
                <a:cubicBezTo>
                  <a:pt x="1476" y="897"/>
                  <a:pt x="1436" y="901"/>
                  <a:pt x="1683" y="923"/>
                </a:cubicBezTo>
                <a:cubicBezTo>
                  <a:pt x="1694" y="924"/>
                  <a:pt x="1700" y="938"/>
                  <a:pt x="1710" y="942"/>
                </a:cubicBezTo>
                <a:cubicBezTo>
                  <a:pt x="1734" y="951"/>
                  <a:pt x="1783" y="960"/>
                  <a:pt x="1783" y="960"/>
                </a:cubicBezTo>
                <a:cubicBezTo>
                  <a:pt x="1901" y="1036"/>
                  <a:pt x="1712" y="919"/>
                  <a:pt x="1847" y="987"/>
                </a:cubicBezTo>
                <a:cubicBezTo>
                  <a:pt x="1861" y="994"/>
                  <a:pt x="1870" y="1008"/>
                  <a:pt x="1884" y="1015"/>
                </a:cubicBezTo>
                <a:cubicBezTo>
                  <a:pt x="1900" y="1023"/>
                  <a:pt x="1989" y="1047"/>
                  <a:pt x="2003" y="1051"/>
                </a:cubicBezTo>
                <a:cubicBezTo>
                  <a:pt x="2029" y="1078"/>
                  <a:pt x="2055" y="1091"/>
                  <a:pt x="2076" y="1124"/>
                </a:cubicBezTo>
                <a:cubicBezTo>
                  <a:pt x="2083" y="1136"/>
                  <a:pt x="2083" y="1153"/>
                  <a:pt x="2094" y="1161"/>
                </a:cubicBezTo>
                <a:cubicBezTo>
                  <a:pt x="2122" y="1182"/>
                  <a:pt x="2187" y="1188"/>
                  <a:pt x="2222" y="1198"/>
                </a:cubicBezTo>
                <a:cubicBezTo>
                  <a:pt x="2244" y="1212"/>
                  <a:pt x="2263" y="1230"/>
                  <a:pt x="2286" y="1243"/>
                </a:cubicBezTo>
                <a:cubicBezTo>
                  <a:pt x="2300" y="1251"/>
                  <a:pt x="2318" y="1254"/>
                  <a:pt x="2332" y="1262"/>
                </a:cubicBezTo>
                <a:cubicBezTo>
                  <a:pt x="2375" y="1286"/>
                  <a:pt x="2394" y="1329"/>
                  <a:pt x="2442" y="1344"/>
                </a:cubicBezTo>
                <a:cubicBezTo>
                  <a:pt x="2482" y="1371"/>
                  <a:pt x="2505" y="1399"/>
                  <a:pt x="2551" y="1417"/>
                </a:cubicBezTo>
                <a:cubicBezTo>
                  <a:pt x="2560" y="1426"/>
                  <a:pt x="2568" y="1437"/>
                  <a:pt x="2579" y="1444"/>
                </a:cubicBezTo>
                <a:cubicBezTo>
                  <a:pt x="2587" y="1449"/>
                  <a:pt x="2598" y="1448"/>
                  <a:pt x="2606" y="1454"/>
                </a:cubicBezTo>
                <a:cubicBezTo>
                  <a:pt x="2646" y="1483"/>
                  <a:pt x="2689" y="1522"/>
                  <a:pt x="2716" y="1563"/>
                </a:cubicBezTo>
                <a:cubicBezTo>
                  <a:pt x="2741" y="1668"/>
                  <a:pt x="2703" y="1544"/>
                  <a:pt x="2752" y="1618"/>
                </a:cubicBezTo>
                <a:cubicBezTo>
                  <a:pt x="2757" y="1626"/>
                  <a:pt x="2797" y="1727"/>
                  <a:pt x="2807" y="1737"/>
                </a:cubicBezTo>
                <a:cubicBezTo>
                  <a:pt x="2824" y="1755"/>
                  <a:pt x="2850" y="1762"/>
                  <a:pt x="2871" y="1774"/>
                </a:cubicBezTo>
                <a:cubicBezTo>
                  <a:pt x="2888" y="1841"/>
                  <a:pt x="2865" y="1785"/>
                  <a:pt x="2908" y="1828"/>
                </a:cubicBezTo>
                <a:cubicBezTo>
                  <a:pt x="2991" y="1911"/>
                  <a:pt x="2871" y="1805"/>
                  <a:pt x="2935" y="1883"/>
                </a:cubicBezTo>
                <a:cubicBezTo>
                  <a:pt x="2957" y="1910"/>
                  <a:pt x="2989" y="1927"/>
                  <a:pt x="3008" y="1956"/>
                </a:cubicBezTo>
                <a:cubicBezTo>
                  <a:pt x="3047" y="2015"/>
                  <a:pt x="3076" y="2081"/>
                  <a:pt x="3136" y="2121"/>
                </a:cubicBezTo>
                <a:cubicBezTo>
                  <a:pt x="3171" y="2171"/>
                  <a:pt x="3184" y="2219"/>
                  <a:pt x="3237" y="2258"/>
                </a:cubicBezTo>
                <a:cubicBezTo>
                  <a:pt x="3268" y="2306"/>
                  <a:pt x="3315" y="2343"/>
                  <a:pt x="3365" y="2368"/>
                </a:cubicBezTo>
                <a:cubicBezTo>
                  <a:pt x="3404" y="2407"/>
                  <a:pt x="3442" y="2415"/>
                  <a:pt x="3493" y="2432"/>
                </a:cubicBezTo>
                <a:cubicBezTo>
                  <a:pt x="3551" y="2428"/>
                  <a:pt x="3614" y="2438"/>
                  <a:pt x="3667" y="2414"/>
                </a:cubicBezTo>
                <a:cubicBezTo>
                  <a:pt x="3777" y="2364"/>
                  <a:pt x="3625" y="2401"/>
                  <a:pt x="3749" y="2377"/>
                </a:cubicBezTo>
                <a:cubicBezTo>
                  <a:pt x="3767" y="2365"/>
                  <a:pt x="3786" y="2352"/>
                  <a:pt x="3804" y="2340"/>
                </a:cubicBezTo>
                <a:cubicBezTo>
                  <a:pt x="3814" y="2333"/>
                  <a:pt x="3828" y="2335"/>
                  <a:pt x="3840" y="2331"/>
                </a:cubicBezTo>
                <a:cubicBezTo>
                  <a:pt x="3878" y="2317"/>
                  <a:pt x="3917" y="2299"/>
                  <a:pt x="3950" y="2276"/>
                </a:cubicBezTo>
                <a:cubicBezTo>
                  <a:pt x="3984" y="2226"/>
                  <a:pt x="4028" y="2199"/>
                  <a:pt x="4069" y="2158"/>
                </a:cubicBezTo>
                <a:cubicBezTo>
                  <a:pt x="4072" y="2149"/>
                  <a:pt x="4073" y="2139"/>
                  <a:pt x="4078" y="2130"/>
                </a:cubicBezTo>
                <a:cubicBezTo>
                  <a:pt x="4089" y="2111"/>
                  <a:pt x="4115" y="2075"/>
                  <a:pt x="4115" y="2075"/>
                </a:cubicBezTo>
                <a:cubicBezTo>
                  <a:pt x="4132" y="2023"/>
                  <a:pt x="4130" y="1949"/>
                  <a:pt x="4170" y="1911"/>
                </a:cubicBezTo>
                <a:cubicBezTo>
                  <a:pt x="4173" y="1890"/>
                  <a:pt x="4172" y="1867"/>
                  <a:pt x="4179" y="1847"/>
                </a:cubicBezTo>
                <a:cubicBezTo>
                  <a:pt x="4185" y="1828"/>
                  <a:pt x="4206" y="1818"/>
                  <a:pt x="4215" y="1801"/>
                </a:cubicBezTo>
                <a:cubicBezTo>
                  <a:pt x="4220" y="1790"/>
                  <a:pt x="4232" y="1745"/>
                  <a:pt x="4234" y="1737"/>
                </a:cubicBezTo>
                <a:cubicBezTo>
                  <a:pt x="4238" y="1700"/>
                  <a:pt x="4249" y="1664"/>
                  <a:pt x="4252" y="1627"/>
                </a:cubicBezTo>
                <a:cubicBezTo>
                  <a:pt x="4257" y="1569"/>
                  <a:pt x="4254" y="1511"/>
                  <a:pt x="4261" y="1454"/>
                </a:cubicBezTo>
                <a:cubicBezTo>
                  <a:pt x="4270" y="1381"/>
                  <a:pt x="4315" y="1305"/>
                  <a:pt x="4334" y="1234"/>
                </a:cubicBezTo>
                <a:cubicBezTo>
                  <a:pt x="4354" y="1156"/>
                  <a:pt x="4373" y="1082"/>
                  <a:pt x="4398" y="1006"/>
                </a:cubicBezTo>
                <a:cubicBezTo>
                  <a:pt x="4420" y="938"/>
                  <a:pt x="4414" y="865"/>
                  <a:pt x="4453" y="804"/>
                </a:cubicBezTo>
                <a:cubicBezTo>
                  <a:pt x="4467" y="720"/>
                  <a:pt x="4488" y="646"/>
                  <a:pt x="4517" y="567"/>
                </a:cubicBezTo>
                <a:cubicBezTo>
                  <a:pt x="4583" y="389"/>
                  <a:pt x="4533" y="480"/>
                  <a:pt x="4590" y="384"/>
                </a:cubicBezTo>
                <a:cubicBezTo>
                  <a:pt x="4598" y="328"/>
                  <a:pt x="4606" y="273"/>
                  <a:pt x="4645" y="228"/>
                </a:cubicBezTo>
                <a:cubicBezTo>
                  <a:pt x="4659" y="212"/>
                  <a:pt x="4691" y="183"/>
                  <a:pt x="4691" y="183"/>
                </a:cubicBezTo>
                <a:cubicBezTo>
                  <a:pt x="4710" y="106"/>
                  <a:pt x="4680" y="178"/>
                  <a:pt x="4746" y="137"/>
                </a:cubicBezTo>
                <a:cubicBezTo>
                  <a:pt x="4759" y="129"/>
                  <a:pt x="4762" y="111"/>
                  <a:pt x="4773" y="100"/>
                </a:cubicBezTo>
                <a:cubicBezTo>
                  <a:pt x="4799" y="74"/>
                  <a:pt x="4840" y="57"/>
                  <a:pt x="4874" y="46"/>
                </a:cubicBezTo>
                <a:cubicBezTo>
                  <a:pt x="4877" y="37"/>
                  <a:pt x="4876" y="25"/>
                  <a:pt x="4883" y="18"/>
                </a:cubicBezTo>
                <a:cubicBezTo>
                  <a:pt x="4892" y="8"/>
                  <a:pt x="4910" y="9"/>
                  <a:pt x="4919" y="0"/>
                </a:cubicBezTo>
              </a:path>
            </a:pathLst>
          </a:custGeom>
          <a:noFill/>
          <a:ln w="76200" cap="flat" cmpd="sng">
            <a:solidFill>
              <a:srgbClr val="FFFF00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2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812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812548" name="Picture 4" descr="http://geology.com/articles/images/san-andreas-fault-li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812549" name="Freeform 5"/>
          <p:cNvSpPr>
            <a:spLocks/>
          </p:cNvSpPr>
          <p:nvPr/>
        </p:nvSpPr>
        <p:spPr bwMode="auto">
          <a:xfrm>
            <a:off x="4283075" y="1001713"/>
            <a:ext cx="3771900" cy="5297487"/>
          </a:xfrm>
          <a:custGeom>
            <a:avLst/>
            <a:gdLst/>
            <a:ahLst/>
            <a:cxnLst>
              <a:cxn ang="0">
                <a:pos x="2376" y="0"/>
              </a:cxn>
              <a:cxn ang="0">
                <a:pos x="2321" y="55"/>
              </a:cxn>
              <a:cxn ang="0">
                <a:pos x="1937" y="155"/>
              </a:cxn>
              <a:cxn ang="0">
                <a:pos x="1864" y="201"/>
              </a:cxn>
              <a:cxn ang="0">
                <a:pos x="1755" y="256"/>
              </a:cxn>
              <a:cxn ang="0">
                <a:pos x="1663" y="320"/>
              </a:cxn>
              <a:cxn ang="0">
                <a:pos x="1627" y="402"/>
              </a:cxn>
              <a:cxn ang="0">
                <a:pos x="1617" y="484"/>
              </a:cxn>
              <a:cxn ang="0">
                <a:pos x="1608" y="512"/>
              </a:cxn>
              <a:cxn ang="0">
                <a:pos x="1444" y="576"/>
              </a:cxn>
              <a:cxn ang="0">
                <a:pos x="1425" y="631"/>
              </a:cxn>
              <a:cxn ang="0">
                <a:pos x="1334" y="667"/>
              </a:cxn>
              <a:cxn ang="0">
                <a:pos x="1279" y="686"/>
              </a:cxn>
              <a:cxn ang="0">
                <a:pos x="1252" y="695"/>
              </a:cxn>
              <a:cxn ang="0">
                <a:pos x="1270" y="795"/>
              </a:cxn>
              <a:cxn ang="0">
                <a:pos x="1142" y="859"/>
              </a:cxn>
              <a:cxn ang="0">
                <a:pos x="1197" y="887"/>
              </a:cxn>
              <a:cxn ang="0">
                <a:pos x="1343" y="996"/>
              </a:cxn>
              <a:cxn ang="0">
                <a:pos x="1361" y="1042"/>
              </a:cxn>
              <a:cxn ang="0">
                <a:pos x="1307" y="1060"/>
              </a:cxn>
              <a:cxn ang="0">
                <a:pos x="1297" y="1088"/>
              </a:cxn>
              <a:cxn ang="0">
                <a:pos x="1361" y="1106"/>
              </a:cxn>
              <a:cxn ang="0">
                <a:pos x="1517" y="1124"/>
              </a:cxn>
              <a:cxn ang="0">
                <a:pos x="1581" y="1225"/>
              </a:cxn>
              <a:cxn ang="0">
                <a:pos x="1627" y="1262"/>
              </a:cxn>
              <a:cxn ang="0">
                <a:pos x="1590" y="1298"/>
              </a:cxn>
              <a:cxn ang="0">
                <a:pos x="1544" y="1335"/>
              </a:cxn>
              <a:cxn ang="0">
                <a:pos x="1517" y="1353"/>
              </a:cxn>
              <a:cxn ang="0">
                <a:pos x="1499" y="1380"/>
              </a:cxn>
              <a:cxn ang="0">
                <a:pos x="1407" y="1408"/>
              </a:cxn>
              <a:cxn ang="0">
                <a:pos x="1371" y="1417"/>
              </a:cxn>
              <a:cxn ang="0">
                <a:pos x="1316" y="1435"/>
              </a:cxn>
              <a:cxn ang="0">
                <a:pos x="1252" y="1481"/>
              </a:cxn>
              <a:cxn ang="0">
                <a:pos x="1124" y="1454"/>
              </a:cxn>
              <a:cxn ang="0">
                <a:pos x="164" y="1463"/>
              </a:cxn>
              <a:cxn ang="0">
                <a:pos x="109" y="1481"/>
              </a:cxn>
              <a:cxn ang="0">
                <a:pos x="145" y="1563"/>
              </a:cxn>
              <a:cxn ang="0">
                <a:pos x="118" y="1728"/>
              </a:cxn>
              <a:cxn ang="0">
                <a:pos x="100" y="1810"/>
              </a:cxn>
              <a:cxn ang="0">
                <a:pos x="45" y="1828"/>
              </a:cxn>
              <a:cxn ang="0">
                <a:pos x="27" y="1929"/>
              </a:cxn>
              <a:cxn ang="0">
                <a:pos x="81" y="1966"/>
              </a:cxn>
              <a:cxn ang="0">
                <a:pos x="200" y="2030"/>
              </a:cxn>
              <a:cxn ang="0">
                <a:pos x="246" y="2158"/>
              </a:cxn>
              <a:cxn ang="0">
                <a:pos x="328" y="2404"/>
              </a:cxn>
              <a:cxn ang="0">
                <a:pos x="347" y="2432"/>
              </a:cxn>
              <a:cxn ang="0">
                <a:pos x="374" y="2450"/>
              </a:cxn>
              <a:cxn ang="0">
                <a:pos x="411" y="2496"/>
              </a:cxn>
              <a:cxn ang="0">
                <a:pos x="529" y="2587"/>
              </a:cxn>
              <a:cxn ang="0">
                <a:pos x="584" y="2633"/>
              </a:cxn>
              <a:cxn ang="0">
                <a:pos x="603" y="2688"/>
              </a:cxn>
              <a:cxn ang="0">
                <a:pos x="612" y="2715"/>
              </a:cxn>
              <a:cxn ang="0">
                <a:pos x="539" y="2962"/>
              </a:cxn>
              <a:cxn ang="0">
                <a:pos x="465" y="2999"/>
              </a:cxn>
              <a:cxn ang="0">
                <a:pos x="438" y="3081"/>
              </a:cxn>
              <a:cxn ang="0">
                <a:pos x="475" y="3136"/>
              </a:cxn>
              <a:cxn ang="0">
                <a:pos x="529" y="3273"/>
              </a:cxn>
              <a:cxn ang="0">
                <a:pos x="593" y="3337"/>
              </a:cxn>
              <a:cxn ang="0">
                <a:pos x="612" y="3319"/>
              </a:cxn>
            </a:cxnLst>
            <a:rect l="0" t="0" r="r" b="b"/>
            <a:pathLst>
              <a:path w="2376" h="3337">
                <a:moveTo>
                  <a:pt x="2376" y="0"/>
                </a:moveTo>
                <a:cubicBezTo>
                  <a:pt x="2364" y="36"/>
                  <a:pt x="2357" y="43"/>
                  <a:pt x="2321" y="55"/>
                </a:cubicBezTo>
                <a:cubicBezTo>
                  <a:pt x="2192" y="141"/>
                  <a:pt x="2095" y="146"/>
                  <a:pt x="1937" y="155"/>
                </a:cubicBezTo>
                <a:cubicBezTo>
                  <a:pt x="1905" y="166"/>
                  <a:pt x="1894" y="186"/>
                  <a:pt x="1864" y="201"/>
                </a:cubicBezTo>
                <a:cubicBezTo>
                  <a:pt x="1828" y="219"/>
                  <a:pt x="1787" y="231"/>
                  <a:pt x="1755" y="256"/>
                </a:cubicBezTo>
                <a:cubicBezTo>
                  <a:pt x="1724" y="280"/>
                  <a:pt x="1700" y="308"/>
                  <a:pt x="1663" y="320"/>
                </a:cubicBezTo>
                <a:cubicBezTo>
                  <a:pt x="1653" y="349"/>
                  <a:pt x="1637" y="373"/>
                  <a:pt x="1627" y="402"/>
                </a:cubicBezTo>
                <a:cubicBezTo>
                  <a:pt x="1624" y="429"/>
                  <a:pt x="1622" y="457"/>
                  <a:pt x="1617" y="484"/>
                </a:cubicBezTo>
                <a:cubicBezTo>
                  <a:pt x="1615" y="494"/>
                  <a:pt x="1616" y="506"/>
                  <a:pt x="1608" y="512"/>
                </a:cubicBezTo>
                <a:cubicBezTo>
                  <a:pt x="1570" y="539"/>
                  <a:pt x="1493" y="543"/>
                  <a:pt x="1444" y="576"/>
                </a:cubicBezTo>
                <a:cubicBezTo>
                  <a:pt x="1438" y="594"/>
                  <a:pt x="1443" y="625"/>
                  <a:pt x="1425" y="631"/>
                </a:cubicBezTo>
                <a:cubicBezTo>
                  <a:pt x="1392" y="642"/>
                  <a:pt x="1367" y="657"/>
                  <a:pt x="1334" y="667"/>
                </a:cubicBezTo>
                <a:cubicBezTo>
                  <a:pt x="1315" y="673"/>
                  <a:pt x="1297" y="680"/>
                  <a:pt x="1279" y="686"/>
                </a:cubicBezTo>
                <a:cubicBezTo>
                  <a:pt x="1270" y="689"/>
                  <a:pt x="1252" y="695"/>
                  <a:pt x="1252" y="695"/>
                </a:cubicBezTo>
                <a:cubicBezTo>
                  <a:pt x="1239" y="735"/>
                  <a:pt x="1247" y="760"/>
                  <a:pt x="1270" y="795"/>
                </a:cubicBezTo>
                <a:cubicBezTo>
                  <a:pt x="1254" y="874"/>
                  <a:pt x="1231" y="850"/>
                  <a:pt x="1142" y="859"/>
                </a:cubicBezTo>
                <a:cubicBezTo>
                  <a:pt x="1200" y="920"/>
                  <a:pt x="1106" y="828"/>
                  <a:pt x="1197" y="887"/>
                </a:cubicBezTo>
                <a:cubicBezTo>
                  <a:pt x="1256" y="925"/>
                  <a:pt x="1263" y="969"/>
                  <a:pt x="1343" y="996"/>
                </a:cubicBezTo>
                <a:cubicBezTo>
                  <a:pt x="1355" y="1004"/>
                  <a:pt x="1395" y="1018"/>
                  <a:pt x="1361" y="1042"/>
                </a:cubicBezTo>
                <a:cubicBezTo>
                  <a:pt x="1345" y="1053"/>
                  <a:pt x="1307" y="1060"/>
                  <a:pt x="1307" y="1060"/>
                </a:cubicBezTo>
                <a:cubicBezTo>
                  <a:pt x="1304" y="1069"/>
                  <a:pt x="1293" y="1079"/>
                  <a:pt x="1297" y="1088"/>
                </a:cubicBezTo>
                <a:cubicBezTo>
                  <a:pt x="1299" y="1091"/>
                  <a:pt x="1348" y="1102"/>
                  <a:pt x="1361" y="1106"/>
                </a:cubicBezTo>
                <a:cubicBezTo>
                  <a:pt x="1443" y="1129"/>
                  <a:pt x="1322" y="1110"/>
                  <a:pt x="1517" y="1124"/>
                </a:cubicBezTo>
                <a:cubicBezTo>
                  <a:pt x="1586" y="1150"/>
                  <a:pt x="1548" y="1183"/>
                  <a:pt x="1581" y="1225"/>
                </a:cubicBezTo>
                <a:cubicBezTo>
                  <a:pt x="1593" y="1240"/>
                  <a:pt x="1613" y="1248"/>
                  <a:pt x="1627" y="1262"/>
                </a:cubicBezTo>
                <a:cubicBezTo>
                  <a:pt x="1604" y="1324"/>
                  <a:pt x="1636" y="1261"/>
                  <a:pt x="1590" y="1298"/>
                </a:cubicBezTo>
                <a:cubicBezTo>
                  <a:pt x="1533" y="1345"/>
                  <a:pt x="1613" y="1313"/>
                  <a:pt x="1544" y="1335"/>
                </a:cubicBezTo>
                <a:cubicBezTo>
                  <a:pt x="1535" y="1341"/>
                  <a:pt x="1525" y="1345"/>
                  <a:pt x="1517" y="1353"/>
                </a:cubicBezTo>
                <a:cubicBezTo>
                  <a:pt x="1509" y="1361"/>
                  <a:pt x="1507" y="1373"/>
                  <a:pt x="1499" y="1380"/>
                </a:cubicBezTo>
                <a:cubicBezTo>
                  <a:pt x="1478" y="1397"/>
                  <a:pt x="1432" y="1401"/>
                  <a:pt x="1407" y="1408"/>
                </a:cubicBezTo>
                <a:cubicBezTo>
                  <a:pt x="1395" y="1411"/>
                  <a:pt x="1383" y="1413"/>
                  <a:pt x="1371" y="1417"/>
                </a:cubicBezTo>
                <a:cubicBezTo>
                  <a:pt x="1353" y="1422"/>
                  <a:pt x="1316" y="1435"/>
                  <a:pt x="1316" y="1435"/>
                </a:cubicBezTo>
                <a:cubicBezTo>
                  <a:pt x="1294" y="1503"/>
                  <a:pt x="1358" y="1496"/>
                  <a:pt x="1252" y="1481"/>
                </a:cubicBezTo>
                <a:cubicBezTo>
                  <a:pt x="1210" y="1467"/>
                  <a:pt x="1166" y="1468"/>
                  <a:pt x="1124" y="1454"/>
                </a:cubicBezTo>
                <a:cubicBezTo>
                  <a:pt x="804" y="1457"/>
                  <a:pt x="484" y="1454"/>
                  <a:pt x="164" y="1463"/>
                </a:cubicBezTo>
                <a:cubicBezTo>
                  <a:pt x="145" y="1464"/>
                  <a:pt x="109" y="1481"/>
                  <a:pt x="109" y="1481"/>
                </a:cubicBezTo>
                <a:cubicBezTo>
                  <a:pt x="130" y="1546"/>
                  <a:pt x="116" y="1520"/>
                  <a:pt x="145" y="1563"/>
                </a:cubicBezTo>
                <a:cubicBezTo>
                  <a:pt x="161" y="1623"/>
                  <a:pt x="137" y="1670"/>
                  <a:pt x="118" y="1728"/>
                </a:cubicBezTo>
                <a:cubicBezTo>
                  <a:pt x="115" y="1737"/>
                  <a:pt x="109" y="1804"/>
                  <a:pt x="100" y="1810"/>
                </a:cubicBezTo>
                <a:cubicBezTo>
                  <a:pt x="84" y="1821"/>
                  <a:pt x="45" y="1828"/>
                  <a:pt x="45" y="1828"/>
                </a:cubicBezTo>
                <a:cubicBezTo>
                  <a:pt x="20" y="1855"/>
                  <a:pt x="0" y="1890"/>
                  <a:pt x="27" y="1929"/>
                </a:cubicBezTo>
                <a:cubicBezTo>
                  <a:pt x="39" y="1947"/>
                  <a:pt x="63" y="1954"/>
                  <a:pt x="81" y="1966"/>
                </a:cubicBezTo>
                <a:cubicBezTo>
                  <a:pt x="121" y="1993"/>
                  <a:pt x="154" y="2017"/>
                  <a:pt x="200" y="2030"/>
                </a:cubicBezTo>
                <a:cubicBezTo>
                  <a:pt x="218" y="2085"/>
                  <a:pt x="194" y="2122"/>
                  <a:pt x="246" y="2158"/>
                </a:cubicBezTo>
                <a:cubicBezTo>
                  <a:pt x="252" y="2239"/>
                  <a:pt x="252" y="2353"/>
                  <a:pt x="328" y="2404"/>
                </a:cubicBezTo>
                <a:cubicBezTo>
                  <a:pt x="334" y="2413"/>
                  <a:pt x="339" y="2424"/>
                  <a:pt x="347" y="2432"/>
                </a:cubicBezTo>
                <a:cubicBezTo>
                  <a:pt x="355" y="2440"/>
                  <a:pt x="367" y="2441"/>
                  <a:pt x="374" y="2450"/>
                </a:cubicBezTo>
                <a:cubicBezTo>
                  <a:pt x="422" y="2512"/>
                  <a:pt x="334" y="2447"/>
                  <a:pt x="411" y="2496"/>
                </a:cubicBezTo>
                <a:cubicBezTo>
                  <a:pt x="441" y="2541"/>
                  <a:pt x="478" y="2570"/>
                  <a:pt x="529" y="2587"/>
                </a:cubicBezTo>
                <a:cubicBezTo>
                  <a:pt x="546" y="2598"/>
                  <a:pt x="574" y="2615"/>
                  <a:pt x="584" y="2633"/>
                </a:cubicBezTo>
                <a:cubicBezTo>
                  <a:pt x="593" y="2650"/>
                  <a:pt x="597" y="2670"/>
                  <a:pt x="603" y="2688"/>
                </a:cubicBezTo>
                <a:cubicBezTo>
                  <a:pt x="606" y="2697"/>
                  <a:pt x="612" y="2715"/>
                  <a:pt x="612" y="2715"/>
                </a:cubicBezTo>
                <a:cubicBezTo>
                  <a:pt x="609" y="2771"/>
                  <a:pt x="620" y="2935"/>
                  <a:pt x="539" y="2962"/>
                </a:cubicBezTo>
                <a:cubicBezTo>
                  <a:pt x="516" y="2984"/>
                  <a:pt x="495" y="2989"/>
                  <a:pt x="465" y="2999"/>
                </a:cubicBezTo>
                <a:cubicBezTo>
                  <a:pt x="425" y="3026"/>
                  <a:pt x="428" y="3035"/>
                  <a:pt x="438" y="3081"/>
                </a:cubicBezTo>
                <a:cubicBezTo>
                  <a:pt x="450" y="3137"/>
                  <a:pt x="431" y="3122"/>
                  <a:pt x="475" y="3136"/>
                </a:cubicBezTo>
                <a:cubicBezTo>
                  <a:pt x="492" y="3188"/>
                  <a:pt x="486" y="3230"/>
                  <a:pt x="529" y="3273"/>
                </a:cubicBezTo>
                <a:cubicBezTo>
                  <a:pt x="550" y="3294"/>
                  <a:pt x="593" y="3337"/>
                  <a:pt x="593" y="3337"/>
                </a:cubicBezTo>
                <a:cubicBezTo>
                  <a:pt x="625" y="3327"/>
                  <a:pt x="628" y="3335"/>
                  <a:pt x="612" y="3319"/>
                </a:cubicBezTo>
              </a:path>
            </a:pathLst>
          </a:custGeom>
          <a:noFill/>
          <a:ln w="38100" cap="flat" cmpd="sng">
            <a:solidFill>
              <a:srgbClr val="6699FF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812550" name="AutoShape 6"/>
          <p:cNvSpPr>
            <a:spLocks noChangeArrowheads="1"/>
          </p:cNvSpPr>
          <p:nvPr/>
        </p:nvSpPr>
        <p:spPr bwMode="auto">
          <a:xfrm>
            <a:off x="5181600" y="3581400"/>
            <a:ext cx="2514600" cy="762000"/>
          </a:xfrm>
          <a:prstGeom prst="leftArrow">
            <a:avLst>
              <a:gd name="adj1" fmla="val 50000"/>
              <a:gd name="adj2" fmla="val 82500"/>
            </a:avLst>
          </a:prstGeom>
          <a:solidFill>
            <a:schemeClr val="accent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812551" name="AutoShape 7"/>
          <p:cNvSpPr>
            <a:spLocks noChangeArrowheads="1"/>
          </p:cNvSpPr>
          <p:nvPr/>
        </p:nvSpPr>
        <p:spPr bwMode="auto">
          <a:xfrm rot="10800000">
            <a:off x="2133600" y="1981200"/>
            <a:ext cx="2514600" cy="762000"/>
          </a:xfrm>
          <a:prstGeom prst="leftArrow">
            <a:avLst>
              <a:gd name="adj1" fmla="val 50000"/>
              <a:gd name="adj2" fmla="val 82500"/>
            </a:avLst>
          </a:prstGeom>
          <a:solidFill>
            <a:schemeClr val="accent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419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24196" name="Picture 4" descr="alp%20fold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2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52867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8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28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28292" name="Picture 4" descr="A4fol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228294" name="AutoShape 6"/>
          <p:cNvSpPr>
            <a:spLocks noChangeArrowheads="1"/>
          </p:cNvSpPr>
          <p:nvPr/>
        </p:nvSpPr>
        <p:spPr bwMode="auto">
          <a:xfrm>
            <a:off x="1295400" y="990600"/>
            <a:ext cx="1219200" cy="533400"/>
          </a:xfrm>
          <a:prstGeom prst="rightArrow">
            <a:avLst>
              <a:gd name="adj1" fmla="val 50000"/>
              <a:gd name="adj2" fmla="val 57143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8296" name="AutoShape 8"/>
          <p:cNvSpPr>
            <a:spLocks noChangeArrowheads="1"/>
          </p:cNvSpPr>
          <p:nvPr/>
        </p:nvSpPr>
        <p:spPr bwMode="auto">
          <a:xfrm rot="-1015650">
            <a:off x="1600200" y="3352800"/>
            <a:ext cx="1219200" cy="533400"/>
          </a:xfrm>
          <a:prstGeom prst="rightArrow">
            <a:avLst>
              <a:gd name="adj1" fmla="val 50000"/>
              <a:gd name="adj2" fmla="val 57143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8298" name="AutoShape 10"/>
          <p:cNvSpPr>
            <a:spLocks noChangeArrowheads="1"/>
          </p:cNvSpPr>
          <p:nvPr/>
        </p:nvSpPr>
        <p:spPr bwMode="auto">
          <a:xfrm rot="-1015650">
            <a:off x="2286000" y="5562600"/>
            <a:ext cx="1219200" cy="533400"/>
          </a:xfrm>
          <a:prstGeom prst="rightArrow">
            <a:avLst>
              <a:gd name="adj1" fmla="val 50000"/>
              <a:gd name="adj2" fmla="val 57143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8299" name="AutoShape 11"/>
          <p:cNvSpPr>
            <a:spLocks noChangeArrowheads="1"/>
          </p:cNvSpPr>
          <p:nvPr/>
        </p:nvSpPr>
        <p:spPr bwMode="auto">
          <a:xfrm rot="9296214">
            <a:off x="6186488" y="5168900"/>
            <a:ext cx="914400" cy="533400"/>
          </a:xfrm>
          <a:prstGeom prst="rightArrow">
            <a:avLst>
              <a:gd name="adj1" fmla="val 50000"/>
              <a:gd name="adj2" fmla="val 4285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8300" name="AutoShape 12"/>
          <p:cNvSpPr>
            <a:spLocks noChangeArrowheads="1"/>
          </p:cNvSpPr>
          <p:nvPr/>
        </p:nvSpPr>
        <p:spPr bwMode="auto">
          <a:xfrm rot="9296214">
            <a:off x="5715000" y="2743200"/>
            <a:ext cx="914400" cy="533400"/>
          </a:xfrm>
          <a:prstGeom prst="rightArrow">
            <a:avLst>
              <a:gd name="adj1" fmla="val 50000"/>
              <a:gd name="adj2" fmla="val 4285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8301" name="AutoShape 13"/>
          <p:cNvSpPr>
            <a:spLocks noChangeArrowheads="1"/>
          </p:cNvSpPr>
          <p:nvPr/>
        </p:nvSpPr>
        <p:spPr bwMode="auto">
          <a:xfrm rot="10486458">
            <a:off x="5562600" y="228600"/>
            <a:ext cx="914400" cy="533400"/>
          </a:xfrm>
          <a:prstGeom prst="rightArrow">
            <a:avLst>
              <a:gd name="adj1" fmla="val 50000"/>
              <a:gd name="adj2" fmla="val 4285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8302" name="Rectangle 14"/>
          <p:cNvSpPr>
            <a:spLocks noChangeArrowheads="1"/>
          </p:cNvSpPr>
          <p:nvPr/>
        </p:nvSpPr>
        <p:spPr bwMode="auto">
          <a:xfrm>
            <a:off x="0" y="0"/>
            <a:ext cx="9144000" cy="20574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8303" name="Rectangle 15"/>
          <p:cNvSpPr>
            <a:spLocks noChangeArrowheads="1"/>
          </p:cNvSpPr>
          <p:nvPr/>
        </p:nvSpPr>
        <p:spPr bwMode="auto">
          <a:xfrm>
            <a:off x="0" y="2362200"/>
            <a:ext cx="9144000" cy="20574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8304" name="Rectangle 16"/>
          <p:cNvSpPr>
            <a:spLocks noChangeArrowheads="1"/>
          </p:cNvSpPr>
          <p:nvPr/>
        </p:nvSpPr>
        <p:spPr bwMode="auto">
          <a:xfrm>
            <a:off x="0" y="4800600"/>
            <a:ext cx="9144000" cy="20574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9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29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29316" name="Picture 4" descr="A4fol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229317" name="AutoShape 5"/>
          <p:cNvSpPr>
            <a:spLocks noChangeArrowheads="1"/>
          </p:cNvSpPr>
          <p:nvPr/>
        </p:nvSpPr>
        <p:spPr bwMode="auto">
          <a:xfrm>
            <a:off x="1295400" y="990600"/>
            <a:ext cx="1219200" cy="533400"/>
          </a:xfrm>
          <a:prstGeom prst="rightArrow">
            <a:avLst>
              <a:gd name="adj1" fmla="val 50000"/>
              <a:gd name="adj2" fmla="val 57143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9318" name="AutoShape 6"/>
          <p:cNvSpPr>
            <a:spLocks noChangeArrowheads="1"/>
          </p:cNvSpPr>
          <p:nvPr/>
        </p:nvSpPr>
        <p:spPr bwMode="auto">
          <a:xfrm rot="-1015650">
            <a:off x="1600200" y="3352800"/>
            <a:ext cx="1219200" cy="533400"/>
          </a:xfrm>
          <a:prstGeom prst="rightArrow">
            <a:avLst>
              <a:gd name="adj1" fmla="val 50000"/>
              <a:gd name="adj2" fmla="val 57143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9319" name="AutoShape 7"/>
          <p:cNvSpPr>
            <a:spLocks noChangeArrowheads="1"/>
          </p:cNvSpPr>
          <p:nvPr/>
        </p:nvSpPr>
        <p:spPr bwMode="auto">
          <a:xfrm rot="-1015650">
            <a:off x="2286000" y="5562600"/>
            <a:ext cx="1219200" cy="533400"/>
          </a:xfrm>
          <a:prstGeom prst="rightArrow">
            <a:avLst>
              <a:gd name="adj1" fmla="val 50000"/>
              <a:gd name="adj2" fmla="val 57143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9320" name="AutoShape 8"/>
          <p:cNvSpPr>
            <a:spLocks noChangeArrowheads="1"/>
          </p:cNvSpPr>
          <p:nvPr/>
        </p:nvSpPr>
        <p:spPr bwMode="auto">
          <a:xfrm rot="9296214">
            <a:off x="6186488" y="5168900"/>
            <a:ext cx="914400" cy="533400"/>
          </a:xfrm>
          <a:prstGeom prst="rightArrow">
            <a:avLst>
              <a:gd name="adj1" fmla="val 50000"/>
              <a:gd name="adj2" fmla="val 4285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9321" name="AutoShape 9"/>
          <p:cNvSpPr>
            <a:spLocks noChangeArrowheads="1"/>
          </p:cNvSpPr>
          <p:nvPr/>
        </p:nvSpPr>
        <p:spPr bwMode="auto">
          <a:xfrm rot="9296214">
            <a:off x="5715000" y="2743200"/>
            <a:ext cx="914400" cy="533400"/>
          </a:xfrm>
          <a:prstGeom prst="rightArrow">
            <a:avLst>
              <a:gd name="adj1" fmla="val 50000"/>
              <a:gd name="adj2" fmla="val 4285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9322" name="AutoShape 10"/>
          <p:cNvSpPr>
            <a:spLocks noChangeArrowheads="1"/>
          </p:cNvSpPr>
          <p:nvPr/>
        </p:nvSpPr>
        <p:spPr bwMode="auto">
          <a:xfrm rot="10486458">
            <a:off x="5562600" y="228600"/>
            <a:ext cx="914400" cy="533400"/>
          </a:xfrm>
          <a:prstGeom prst="rightArrow">
            <a:avLst>
              <a:gd name="adj1" fmla="val 50000"/>
              <a:gd name="adj2" fmla="val 4285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9324" name="Rectangle 12"/>
          <p:cNvSpPr>
            <a:spLocks noChangeArrowheads="1"/>
          </p:cNvSpPr>
          <p:nvPr/>
        </p:nvSpPr>
        <p:spPr bwMode="auto">
          <a:xfrm>
            <a:off x="0" y="2362200"/>
            <a:ext cx="9144000" cy="20574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9325" name="Rectangle 13"/>
          <p:cNvSpPr>
            <a:spLocks noChangeArrowheads="1"/>
          </p:cNvSpPr>
          <p:nvPr/>
        </p:nvSpPr>
        <p:spPr bwMode="auto">
          <a:xfrm>
            <a:off x="0" y="4800600"/>
            <a:ext cx="9144000" cy="20574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0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30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30340" name="Picture 4" descr="A4fol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230341" name="AutoShape 5"/>
          <p:cNvSpPr>
            <a:spLocks noChangeArrowheads="1"/>
          </p:cNvSpPr>
          <p:nvPr/>
        </p:nvSpPr>
        <p:spPr bwMode="auto">
          <a:xfrm>
            <a:off x="1295400" y="990600"/>
            <a:ext cx="1219200" cy="533400"/>
          </a:xfrm>
          <a:prstGeom prst="rightArrow">
            <a:avLst>
              <a:gd name="adj1" fmla="val 50000"/>
              <a:gd name="adj2" fmla="val 57143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0342" name="AutoShape 6"/>
          <p:cNvSpPr>
            <a:spLocks noChangeArrowheads="1"/>
          </p:cNvSpPr>
          <p:nvPr/>
        </p:nvSpPr>
        <p:spPr bwMode="auto">
          <a:xfrm rot="-1015650">
            <a:off x="1600200" y="3352800"/>
            <a:ext cx="1219200" cy="533400"/>
          </a:xfrm>
          <a:prstGeom prst="rightArrow">
            <a:avLst>
              <a:gd name="adj1" fmla="val 50000"/>
              <a:gd name="adj2" fmla="val 57143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0343" name="AutoShape 7"/>
          <p:cNvSpPr>
            <a:spLocks noChangeArrowheads="1"/>
          </p:cNvSpPr>
          <p:nvPr/>
        </p:nvSpPr>
        <p:spPr bwMode="auto">
          <a:xfrm rot="-1015650">
            <a:off x="2286000" y="5562600"/>
            <a:ext cx="1219200" cy="533400"/>
          </a:xfrm>
          <a:prstGeom prst="rightArrow">
            <a:avLst>
              <a:gd name="adj1" fmla="val 50000"/>
              <a:gd name="adj2" fmla="val 57143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0344" name="AutoShape 8"/>
          <p:cNvSpPr>
            <a:spLocks noChangeArrowheads="1"/>
          </p:cNvSpPr>
          <p:nvPr/>
        </p:nvSpPr>
        <p:spPr bwMode="auto">
          <a:xfrm rot="9296214">
            <a:off x="6186488" y="5168900"/>
            <a:ext cx="914400" cy="533400"/>
          </a:xfrm>
          <a:prstGeom prst="rightArrow">
            <a:avLst>
              <a:gd name="adj1" fmla="val 50000"/>
              <a:gd name="adj2" fmla="val 4285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0345" name="AutoShape 9"/>
          <p:cNvSpPr>
            <a:spLocks noChangeArrowheads="1"/>
          </p:cNvSpPr>
          <p:nvPr/>
        </p:nvSpPr>
        <p:spPr bwMode="auto">
          <a:xfrm rot="9296214">
            <a:off x="5715000" y="2743200"/>
            <a:ext cx="914400" cy="533400"/>
          </a:xfrm>
          <a:prstGeom prst="rightArrow">
            <a:avLst>
              <a:gd name="adj1" fmla="val 50000"/>
              <a:gd name="adj2" fmla="val 4285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0346" name="AutoShape 10"/>
          <p:cNvSpPr>
            <a:spLocks noChangeArrowheads="1"/>
          </p:cNvSpPr>
          <p:nvPr/>
        </p:nvSpPr>
        <p:spPr bwMode="auto">
          <a:xfrm rot="10486458">
            <a:off x="5562600" y="228600"/>
            <a:ext cx="914400" cy="533400"/>
          </a:xfrm>
          <a:prstGeom prst="rightArrow">
            <a:avLst>
              <a:gd name="adj1" fmla="val 50000"/>
              <a:gd name="adj2" fmla="val 4285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0348" name="Rectangle 12"/>
          <p:cNvSpPr>
            <a:spLocks noChangeArrowheads="1"/>
          </p:cNvSpPr>
          <p:nvPr/>
        </p:nvSpPr>
        <p:spPr bwMode="auto">
          <a:xfrm>
            <a:off x="0" y="4800600"/>
            <a:ext cx="9144000" cy="20574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1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31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31364" name="Picture 4" descr="A4fol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231365" name="AutoShape 5"/>
          <p:cNvSpPr>
            <a:spLocks noChangeArrowheads="1"/>
          </p:cNvSpPr>
          <p:nvPr/>
        </p:nvSpPr>
        <p:spPr bwMode="auto">
          <a:xfrm>
            <a:off x="1295400" y="990600"/>
            <a:ext cx="1219200" cy="533400"/>
          </a:xfrm>
          <a:prstGeom prst="rightArrow">
            <a:avLst>
              <a:gd name="adj1" fmla="val 50000"/>
              <a:gd name="adj2" fmla="val 57143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1366" name="AutoShape 6"/>
          <p:cNvSpPr>
            <a:spLocks noChangeArrowheads="1"/>
          </p:cNvSpPr>
          <p:nvPr/>
        </p:nvSpPr>
        <p:spPr bwMode="auto">
          <a:xfrm rot="-1015650">
            <a:off x="1600200" y="3352800"/>
            <a:ext cx="1219200" cy="533400"/>
          </a:xfrm>
          <a:prstGeom prst="rightArrow">
            <a:avLst>
              <a:gd name="adj1" fmla="val 50000"/>
              <a:gd name="adj2" fmla="val 57143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1367" name="AutoShape 7"/>
          <p:cNvSpPr>
            <a:spLocks noChangeArrowheads="1"/>
          </p:cNvSpPr>
          <p:nvPr/>
        </p:nvSpPr>
        <p:spPr bwMode="auto">
          <a:xfrm rot="-1015650">
            <a:off x="2286000" y="5562600"/>
            <a:ext cx="1219200" cy="533400"/>
          </a:xfrm>
          <a:prstGeom prst="rightArrow">
            <a:avLst>
              <a:gd name="adj1" fmla="val 50000"/>
              <a:gd name="adj2" fmla="val 57143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1368" name="AutoShape 8"/>
          <p:cNvSpPr>
            <a:spLocks noChangeArrowheads="1"/>
          </p:cNvSpPr>
          <p:nvPr/>
        </p:nvSpPr>
        <p:spPr bwMode="auto">
          <a:xfrm rot="9296214">
            <a:off x="6186488" y="5168900"/>
            <a:ext cx="914400" cy="533400"/>
          </a:xfrm>
          <a:prstGeom prst="rightArrow">
            <a:avLst>
              <a:gd name="adj1" fmla="val 50000"/>
              <a:gd name="adj2" fmla="val 4285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1369" name="AutoShape 9"/>
          <p:cNvSpPr>
            <a:spLocks noChangeArrowheads="1"/>
          </p:cNvSpPr>
          <p:nvPr/>
        </p:nvSpPr>
        <p:spPr bwMode="auto">
          <a:xfrm rot="9296214">
            <a:off x="5715000" y="2743200"/>
            <a:ext cx="914400" cy="533400"/>
          </a:xfrm>
          <a:prstGeom prst="rightArrow">
            <a:avLst>
              <a:gd name="adj1" fmla="val 50000"/>
              <a:gd name="adj2" fmla="val 4285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31370" name="AutoShape 10"/>
          <p:cNvSpPr>
            <a:spLocks noChangeArrowheads="1"/>
          </p:cNvSpPr>
          <p:nvPr/>
        </p:nvSpPr>
        <p:spPr bwMode="auto">
          <a:xfrm rot="10486458">
            <a:off x="5562600" y="228600"/>
            <a:ext cx="914400" cy="533400"/>
          </a:xfrm>
          <a:prstGeom prst="rightArrow">
            <a:avLst>
              <a:gd name="adj1" fmla="val 50000"/>
              <a:gd name="adj2" fmla="val 4285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r>
              <a:rPr lang="en-US"/>
              <a:t>Types of Folds</a:t>
            </a:r>
          </a:p>
          <a:p>
            <a:pPr lvl="1"/>
            <a:r>
              <a:rPr lang="en-US"/>
              <a:t>-</a:t>
            </a:r>
          </a:p>
          <a:p>
            <a:pPr lvl="1"/>
            <a:r>
              <a:rPr lang="en-US"/>
              <a:t>-</a:t>
            </a:r>
          </a:p>
          <a:p>
            <a:pPr lvl="1"/>
            <a:r>
              <a:rPr lang="en-US"/>
              <a:t>-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</p:txBody>
      </p:sp>
      <p:pic>
        <p:nvPicPr>
          <p:cNvPr id="1033221" name="Picture 5" descr="fold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124200"/>
            <a:ext cx="8610600" cy="3486150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1033224" name="Rectangle 8"/>
          <p:cNvSpPr>
            <a:spLocks noChangeArrowheads="1"/>
          </p:cNvSpPr>
          <p:nvPr/>
        </p:nvSpPr>
        <p:spPr bwMode="auto">
          <a:xfrm>
            <a:off x="6477000" y="6629400"/>
            <a:ext cx="2667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800" b="1"/>
              <a:t>Copyright © 2010 Ryan P. Murphy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6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r>
              <a:rPr lang="en-US"/>
              <a:t>Compression.</a:t>
            </a:r>
          </a:p>
          <a:p>
            <a:pPr lvl="1"/>
            <a:r>
              <a:rPr lang="en-US"/>
              <a:t>-</a:t>
            </a:r>
          </a:p>
          <a:p>
            <a:pPr lvl="1"/>
            <a:r>
              <a:rPr lang="en-US"/>
              <a:t>-</a:t>
            </a:r>
          </a:p>
        </p:txBody>
      </p:sp>
      <p:pic>
        <p:nvPicPr>
          <p:cNvPr id="6616068" name="Picture 4" descr="fold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057400"/>
            <a:ext cx="8686800" cy="4543425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6616069" name="Rectangle 5"/>
          <p:cNvSpPr>
            <a:spLocks noChangeArrowheads="1"/>
          </p:cNvSpPr>
          <p:nvPr/>
        </p:nvSpPr>
        <p:spPr bwMode="auto">
          <a:xfrm>
            <a:off x="6477000" y="6629400"/>
            <a:ext cx="2667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800" b="1"/>
              <a:t>Copyright © 2010 Ryan P. Murphy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6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5826125"/>
          </a:xfrm>
        </p:spPr>
        <p:txBody>
          <a:bodyPr/>
          <a:lstStyle/>
          <a:p>
            <a:r>
              <a:rPr lang="en-US" u="sng"/>
              <a:t>Anti</a:t>
            </a:r>
            <a:r>
              <a:rPr lang="en-US"/>
              <a:t>cline: </a:t>
            </a:r>
            <a:r>
              <a:rPr lang="en-US">
                <a:sym typeface="Wingdings" pitchFamily="2" charset="2"/>
              </a:rPr>
              <a:t></a:t>
            </a:r>
            <a:r>
              <a:rPr lang="en-US"/>
              <a:t> </a:t>
            </a:r>
          </a:p>
        </p:txBody>
      </p:sp>
      <p:pic>
        <p:nvPicPr>
          <p:cNvPr id="8016900" name="Picture 4" descr="Crete_fold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066800"/>
            <a:ext cx="8686800" cy="5521325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8016901" name="Freeform 5"/>
          <p:cNvSpPr>
            <a:spLocks/>
          </p:cNvSpPr>
          <p:nvPr/>
        </p:nvSpPr>
        <p:spPr bwMode="auto">
          <a:xfrm>
            <a:off x="1973263" y="3790950"/>
            <a:ext cx="1571625" cy="1114425"/>
          </a:xfrm>
          <a:custGeom>
            <a:avLst/>
            <a:gdLst/>
            <a:ahLst/>
            <a:cxnLst>
              <a:cxn ang="0">
                <a:pos x="0" y="474"/>
              </a:cxn>
              <a:cxn ang="0">
                <a:pos x="74" y="346"/>
              </a:cxn>
              <a:cxn ang="0">
                <a:pos x="119" y="254"/>
              </a:cxn>
              <a:cxn ang="0">
                <a:pos x="183" y="190"/>
              </a:cxn>
              <a:cxn ang="0">
                <a:pos x="275" y="99"/>
              </a:cxn>
              <a:cxn ang="0">
                <a:pos x="348" y="44"/>
              </a:cxn>
              <a:cxn ang="0">
                <a:pos x="567" y="7"/>
              </a:cxn>
              <a:cxn ang="0">
                <a:pos x="695" y="17"/>
              </a:cxn>
              <a:cxn ang="0">
                <a:pos x="787" y="44"/>
              </a:cxn>
              <a:cxn ang="0">
                <a:pos x="860" y="99"/>
              </a:cxn>
              <a:cxn ang="0">
                <a:pos x="924" y="318"/>
              </a:cxn>
              <a:cxn ang="0">
                <a:pos x="988" y="583"/>
              </a:cxn>
              <a:cxn ang="0">
                <a:pos x="988" y="702"/>
              </a:cxn>
            </a:cxnLst>
            <a:rect l="0" t="0" r="r" b="b"/>
            <a:pathLst>
              <a:path w="990" h="702">
                <a:moveTo>
                  <a:pt x="0" y="474"/>
                </a:moveTo>
                <a:cubicBezTo>
                  <a:pt x="17" y="424"/>
                  <a:pt x="35" y="383"/>
                  <a:pt x="74" y="346"/>
                </a:cubicBezTo>
                <a:cubicBezTo>
                  <a:pt x="83" y="317"/>
                  <a:pt x="101" y="278"/>
                  <a:pt x="119" y="254"/>
                </a:cubicBezTo>
                <a:cubicBezTo>
                  <a:pt x="138" y="230"/>
                  <a:pt x="166" y="215"/>
                  <a:pt x="183" y="190"/>
                </a:cubicBezTo>
                <a:cubicBezTo>
                  <a:pt x="208" y="155"/>
                  <a:pt x="234" y="112"/>
                  <a:pt x="275" y="99"/>
                </a:cubicBezTo>
                <a:cubicBezTo>
                  <a:pt x="296" y="66"/>
                  <a:pt x="311" y="56"/>
                  <a:pt x="348" y="44"/>
                </a:cubicBezTo>
                <a:cubicBezTo>
                  <a:pt x="415" y="0"/>
                  <a:pt x="484" y="12"/>
                  <a:pt x="567" y="7"/>
                </a:cubicBezTo>
                <a:cubicBezTo>
                  <a:pt x="610" y="10"/>
                  <a:pt x="652" y="12"/>
                  <a:pt x="695" y="17"/>
                </a:cubicBezTo>
                <a:cubicBezTo>
                  <a:pt x="727" y="21"/>
                  <a:pt x="787" y="44"/>
                  <a:pt x="787" y="44"/>
                </a:cubicBezTo>
                <a:cubicBezTo>
                  <a:pt x="818" y="65"/>
                  <a:pt x="824" y="88"/>
                  <a:pt x="860" y="99"/>
                </a:cubicBezTo>
                <a:cubicBezTo>
                  <a:pt x="916" y="155"/>
                  <a:pt x="913" y="243"/>
                  <a:pt x="924" y="318"/>
                </a:cubicBezTo>
                <a:cubicBezTo>
                  <a:pt x="937" y="406"/>
                  <a:pt x="983" y="494"/>
                  <a:pt x="988" y="583"/>
                </a:cubicBezTo>
                <a:cubicBezTo>
                  <a:pt x="990" y="623"/>
                  <a:pt x="988" y="662"/>
                  <a:pt x="988" y="702"/>
                </a:cubicBezTo>
              </a:path>
            </a:pathLst>
          </a:custGeom>
          <a:noFill/>
          <a:ln w="76200" cap="flat" cmpd="sng">
            <a:solidFill>
              <a:schemeClr val="accent2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16902" name="Oval 6"/>
          <p:cNvSpPr>
            <a:spLocks noChangeArrowheads="1"/>
          </p:cNvSpPr>
          <p:nvPr/>
        </p:nvSpPr>
        <p:spPr bwMode="auto">
          <a:xfrm>
            <a:off x="2362200" y="3124200"/>
            <a:ext cx="457200" cy="3810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16903" name="Oval 7"/>
          <p:cNvSpPr>
            <a:spLocks noChangeArrowheads="1"/>
          </p:cNvSpPr>
          <p:nvPr/>
        </p:nvSpPr>
        <p:spPr bwMode="auto">
          <a:xfrm>
            <a:off x="3200400" y="3200400"/>
            <a:ext cx="457200" cy="3810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16904" name="Oval 8"/>
          <p:cNvSpPr>
            <a:spLocks noChangeArrowheads="1"/>
          </p:cNvSpPr>
          <p:nvPr/>
        </p:nvSpPr>
        <p:spPr bwMode="auto">
          <a:xfrm>
            <a:off x="2438400" y="3276600"/>
            <a:ext cx="228600" cy="228600"/>
          </a:xfrm>
          <a:prstGeom prst="ellipse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16905" name="Oval 9"/>
          <p:cNvSpPr>
            <a:spLocks noChangeArrowheads="1"/>
          </p:cNvSpPr>
          <p:nvPr/>
        </p:nvSpPr>
        <p:spPr bwMode="auto">
          <a:xfrm>
            <a:off x="3276600" y="3352800"/>
            <a:ext cx="228600" cy="228600"/>
          </a:xfrm>
          <a:prstGeom prst="ellipse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16906" name="Rectangle 10"/>
          <p:cNvSpPr>
            <a:spLocks noChangeArrowheads="1"/>
          </p:cNvSpPr>
          <p:nvPr/>
        </p:nvSpPr>
        <p:spPr bwMode="auto">
          <a:xfrm>
            <a:off x="6477000" y="6629400"/>
            <a:ext cx="2667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800" b="1"/>
              <a:t>Copyright © 2010 Ryan P. Murphy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0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5826125"/>
          </a:xfrm>
        </p:spPr>
        <p:txBody>
          <a:bodyPr/>
          <a:lstStyle/>
          <a:p>
            <a:r>
              <a:rPr lang="en-US"/>
              <a:t>Syncline: </a:t>
            </a:r>
            <a:r>
              <a:rPr lang="en-US">
                <a:sym typeface="Wingdings" pitchFamily="2" charset="2"/>
              </a:rPr>
              <a:t></a:t>
            </a:r>
            <a:r>
              <a:rPr lang="en-US"/>
              <a:t> </a:t>
            </a:r>
          </a:p>
        </p:txBody>
      </p:sp>
      <p:pic>
        <p:nvPicPr>
          <p:cNvPr id="8020996" name="Picture 4" descr="Crete_fold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066800"/>
            <a:ext cx="8686800" cy="5521325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8020997" name="Freeform 5"/>
          <p:cNvSpPr>
            <a:spLocks/>
          </p:cNvSpPr>
          <p:nvPr/>
        </p:nvSpPr>
        <p:spPr bwMode="auto">
          <a:xfrm>
            <a:off x="1973263" y="3790950"/>
            <a:ext cx="1571625" cy="1114425"/>
          </a:xfrm>
          <a:custGeom>
            <a:avLst/>
            <a:gdLst/>
            <a:ahLst/>
            <a:cxnLst>
              <a:cxn ang="0">
                <a:pos x="0" y="474"/>
              </a:cxn>
              <a:cxn ang="0">
                <a:pos x="74" y="346"/>
              </a:cxn>
              <a:cxn ang="0">
                <a:pos x="119" y="254"/>
              </a:cxn>
              <a:cxn ang="0">
                <a:pos x="183" y="190"/>
              </a:cxn>
              <a:cxn ang="0">
                <a:pos x="275" y="99"/>
              </a:cxn>
              <a:cxn ang="0">
                <a:pos x="348" y="44"/>
              </a:cxn>
              <a:cxn ang="0">
                <a:pos x="567" y="7"/>
              </a:cxn>
              <a:cxn ang="0">
                <a:pos x="695" y="17"/>
              </a:cxn>
              <a:cxn ang="0">
                <a:pos x="787" y="44"/>
              </a:cxn>
              <a:cxn ang="0">
                <a:pos x="860" y="99"/>
              </a:cxn>
              <a:cxn ang="0">
                <a:pos x="924" y="318"/>
              </a:cxn>
              <a:cxn ang="0">
                <a:pos x="988" y="583"/>
              </a:cxn>
              <a:cxn ang="0">
                <a:pos x="988" y="702"/>
              </a:cxn>
            </a:cxnLst>
            <a:rect l="0" t="0" r="r" b="b"/>
            <a:pathLst>
              <a:path w="990" h="702">
                <a:moveTo>
                  <a:pt x="0" y="474"/>
                </a:moveTo>
                <a:cubicBezTo>
                  <a:pt x="17" y="424"/>
                  <a:pt x="35" y="383"/>
                  <a:pt x="74" y="346"/>
                </a:cubicBezTo>
                <a:cubicBezTo>
                  <a:pt x="83" y="317"/>
                  <a:pt x="101" y="278"/>
                  <a:pt x="119" y="254"/>
                </a:cubicBezTo>
                <a:cubicBezTo>
                  <a:pt x="138" y="230"/>
                  <a:pt x="166" y="215"/>
                  <a:pt x="183" y="190"/>
                </a:cubicBezTo>
                <a:cubicBezTo>
                  <a:pt x="208" y="155"/>
                  <a:pt x="234" y="112"/>
                  <a:pt x="275" y="99"/>
                </a:cubicBezTo>
                <a:cubicBezTo>
                  <a:pt x="296" y="66"/>
                  <a:pt x="311" y="56"/>
                  <a:pt x="348" y="44"/>
                </a:cubicBezTo>
                <a:cubicBezTo>
                  <a:pt x="415" y="0"/>
                  <a:pt x="484" y="12"/>
                  <a:pt x="567" y="7"/>
                </a:cubicBezTo>
                <a:cubicBezTo>
                  <a:pt x="610" y="10"/>
                  <a:pt x="652" y="12"/>
                  <a:pt x="695" y="17"/>
                </a:cubicBezTo>
                <a:cubicBezTo>
                  <a:pt x="727" y="21"/>
                  <a:pt x="787" y="44"/>
                  <a:pt x="787" y="44"/>
                </a:cubicBezTo>
                <a:cubicBezTo>
                  <a:pt x="818" y="65"/>
                  <a:pt x="824" y="88"/>
                  <a:pt x="860" y="99"/>
                </a:cubicBezTo>
                <a:cubicBezTo>
                  <a:pt x="916" y="155"/>
                  <a:pt x="913" y="243"/>
                  <a:pt x="924" y="318"/>
                </a:cubicBezTo>
                <a:cubicBezTo>
                  <a:pt x="937" y="406"/>
                  <a:pt x="983" y="494"/>
                  <a:pt x="988" y="583"/>
                </a:cubicBezTo>
                <a:cubicBezTo>
                  <a:pt x="990" y="623"/>
                  <a:pt x="988" y="662"/>
                  <a:pt x="988" y="702"/>
                </a:cubicBezTo>
              </a:path>
            </a:pathLst>
          </a:custGeom>
          <a:noFill/>
          <a:ln w="76200" cap="flat" cmpd="sng">
            <a:solidFill>
              <a:schemeClr val="accent2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20998" name="Oval 6"/>
          <p:cNvSpPr>
            <a:spLocks noChangeArrowheads="1"/>
          </p:cNvSpPr>
          <p:nvPr/>
        </p:nvSpPr>
        <p:spPr bwMode="auto">
          <a:xfrm>
            <a:off x="2362200" y="3124200"/>
            <a:ext cx="457200" cy="3810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20999" name="Oval 7"/>
          <p:cNvSpPr>
            <a:spLocks noChangeArrowheads="1"/>
          </p:cNvSpPr>
          <p:nvPr/>
        </p:nvSpPr>
        <p:spPr bwMode="auto">
          <a:xfrm>
            <a:off x="3200400" y="3200400"/>
            <a:ext cx="457200" cy="3810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21000" name="Oval 8"/>
          <p:cNvSpPr>
            <a:spLocks noChangeArrowheads="1"/>
          </p:cNvSpPr>
          <p:nvPr/>
        </p:nvSpPr>
        <p:spPr bwMode="auto">
          <a:xfrm>
            <a:off x="2438400" y="3276600"/>
            <a:ext cx="228600" cy="228600"/>
          </a:xfrm>
          <a:prstGeom prst="ellipse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21001" name="Oval 9"/>
          <p:cNvSpPr>
            <a:spLocks noChangeArrowheads="1"/>
          </p:cNvSpPr>
          <p:nvPr/>
        </p:nvSpPr>
        <p:spPr bwMode="auto">
          <a:xfrm>
            <a:off x="3276600" y="3352800"/>
            <a:ext cx="228600" cy="228600"/>
          </a:xfrm>
          <a:prstGeom prst="ellipse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21003" name="Freeform 11"/>
          <p:cNvSpPr>
            <a:spLocks/>
          </p:cNvSpPr>
          <p:nvPr/>
        </p:nvSpPr>
        <p:spPr bwMode="auto">
          <a:xfrm>
            <a:off x="3827463" y="3817938"/>
            <a:ext cx="1179512" cy="782637"/>
          </a:xfrm>
          <a:custGeom>
            <a:avLst/>
            <a:gdLst/>
            <a:ahLst/>
            <a:cxnLst>
              <a:cxn ang="0">
                <a:pos x="48" y="0"/>
              </a:cxn>
              <a:cxn ang="0">
                <a:pos x="48" y="420"/>
              </a:cxn>
              <a:cxn ang="0">
                <a:pos x="149" y="484"/>
              </a:cxn>
              <a:cxn ang="0">
                <a:pos x="176" y="493"/>
              </a:cxn>
              <a:cxn ang="0">
                <a:pos x="359" y="466"/>
              </a:cxn>
              <a:cxn ang="0">
                <a:pos x="432" y="411"/>
              </a:cxn>
              <a:cxn ang="0">
                <a:pos x="533" y="329"/>
              </a:cxn>
              <a:cxn ang="0">
                <a:pos x="624" y="256"/>
              </a:cxn>
              <a:cxn ang="0">
                <a:pos x="716" y="173"/>
              </a:cxn>
              <a:cxn ang="0">
                <a:pos x="743" y="100"/>
              </a:cxn>
            </a:cxnLst>
            <a:rect l="0" t="0" r="r" b="b"/>
            <a:pathLst>
              <a:path w="743" h="493">
                <a:moveTo>
                  <a:pt x="48" y="0"/>
                </a:moveTo>
                <a:cubicBezTo>
                  <a:pt x="32" y="131"/>
                  <a:pt x="0" y="294"/>
                  <a:pt x="48" y="420"/>
                </a:cubicBezTo>
                <a:cubicBezTo>
                  <a:pt x="64" y="463"/>
                  <a:pt x="111" y="471"/>
                  <a:pt x="149" y="484"/>
                </a:cubicBezTo>
                <a:cubicBezTo>
                  <a:pt x="158" y="487"/>
                  <a:pt x="176" y="493"/>
                  <a:pt x="176" y="493"/>
                </a:cubicBezTo>
                <a:cubicBezTo>
                  <a:pt x="249" y="487"/>
                  <a:pt x="295" y="487"/>
                  <a:pt x="359" y="466"/>
                </a:cubicBezTo>
                <a:cubicBezTo>
                  <a:pt x="381" y="445"/>
                  <a:pt x="432" y="411"/>
                  <a:pt x="432" y="411"/>
                </a:cubicBezTo>
                <a:cubicBezTo>
                  <a:pt x="469" y="359"/>
                  <a:pt x="488" y="366"/>
                  <a:pt x="533" y="329"/>
                </a:cubicBezTo>
                <a:cubicBezTo>
                  <a:pt x="566" y="302"/>
                  <a:pt x="583" y="270"/>
                  <a:pt x="624" y="256"/>
                </a:cubicBezTo>
                <a:cubicBezTo>
                  <a:pt x="670" y="210"/>
                  <a:pt x="654" y="188"/>
                  <a:pt x="716" y="173"/>
                </a:cubicBezTo>
                <a:cubicBezTo>
                  <a:pt x="736" y="112"/>
                  <a:pt x="725" y="135"/>
                  <a:pt x="743" y="100"/>
                </a:cubicBezTo>
              </a:path>
            </a:pathLst>
          </a:custGeom>
          <a:noFill/>
          <a:ln w="76200" cap="flat" cmpd="sng">
            <a:solidFill>
              <a:schemeClr val="accent2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21004" name="Oval 12"/>
          <p:cNvSpPr>
            <a:spLocks noChangeArrowheads="1"/>
          </p:cNvSpPr>
          <p:nvPr/>
        </p:nvSpPr>
        <p:spPr bwMode="auto">
          <a:xfrm>
            <a:off x="4114800" y="2971800"/>
            <a:ext cx="381000" cy="3810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21005" name="Oval 13"/>
          <p:cNvSpPr>
            <a:spLocks noChangeArrowheads="1"/>
          </p:cNvSpPr>
          <p:nvPr/>
        </p:nvSpPr>
        <p:spPr bwMode="auto">
          <a:xfrm>
            <a:off x="4876800" y="3124200"/>
            <a:ext cx="457200" cy="3810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21006" name="Oval 14"/>
          <p:cNvSpPr>
            <a:spLocks noChangeArrowheads="1"/>
          </p:cNvSpPr>
          <p:nvPr/>
        </p:nvSpPr>
        <p:spPr bwMode="auto">
          <a:xfrm>
            <a:off x="4191000" y="3124200"/>
            <a:ext cx="228600" cy="228600"/>
          </a:xfrm>
          <a:prstGeom prst="ellipse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21007" name="Oval 15"/>
          <p:cNvSpPr>
            <a:spLocks noChangeArrowheads="1"/>
          </p:cNvSpPr>
          <p:nvPr/>
        </p:nvSpPr>
        <p:spPr bwMode="auto">
          <a:xfrm>
            <a:off x="4953000" y="3276600"/>
            <a:ext cx="228600" cy="228600"/>
          </a:xfrm>
          <a:prstGeom prst="ellipse">
            <a:avLst/>
          </a:prstGeom>
          <a:solidFill>
            <a:schemeClr val="accent2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21008" name="Rectangle 16"/>
          <p:cNvSpPr>
            <a:spLocks noChangeArrowheads="1"/>
          </p:cNvSpPr>
          <p:nvPr/>
        </p:nvSpPr>
        <p:spPr bwMode="auto">
          <a:xfrm>
            <a:off x="6477000" y="6629400"/>
            <a:ext cx="2667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800" b="1"/>
              <a:t>Copyright © 2010 Ryan P. Murphy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0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6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610949" name="Picture 5" descr="http://www.emsc-csem.org/Doc/KALININGRAD/KALININGRAD_fault-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2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5826125"/>
          </a:xfrm>
        </p:spPr>
        <p:txBody>
          <a:bodyPr/>
          <a:lstStyle/>
          <a:p>
            <a:r>
              <a:rPr lang="en-US"/>
              <a:t>What type of face should we draw?</a:t>
            </a:r>
          </a:p>
        </p:txBody>
      </p:sp>
      <p:pic>
        <p:nvPicPr>
          <p:cNvPr id="8022020" name="Picture 4" descr="Crete_fold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066800"/>
            <a:ext cx="8686800" cy="5521325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022021" name="Freeform 5"/>
          <p:cNvSpPr>
            <a:spLocks/>
          </p:cNvSpPr>
          <p:nvPr/>
        </p:nvSpPr>
        <p:spPr bwMode="auto">
          <a:xfrm>
            <a:off x="1973263" y="3790950"/>
            <a:ext cx="1571625" cy="1114425"/>
          </a:xfrm>
          <a:custGeom>
            <a:avLst/>
            <a:gdLst/>
            <a:ahLst/>
            <a:cxnLst>
              <a:cxn ang="0">
                <a:pos x="0" y="474"/>
              </a:cxn>
              <a:cxn ang="0">
                <a:pos x="74" y="346"/>
              </a:cxn>
              <a:cxn ang="0">
                <a:pos x="119" y="254"/>
              </a:cxn>
              <a:cxn ang="0">
                <a:pos x="183" y="190"/>
              </a:cxn>
              <a:cxn ang="0">
                <a:pos x="275" y="99"/>
              </a:cxn>
              <a:cxn ang="0">
                <a:pos x="348" y="44"/>
              </a:cxn>
              <a:cxn ang="0">
                <a:pos x="567" y="7"/>
              </a:cxn>
              <a:cxn ang="0">
                <a:pos x="695" y="17"/>
              </a:cxn>
              <a:cxn ang="0">
                <a:pos x="787" y="44"/>
              </a:cxn>
              <a:cxn ang="0">
                <a:pos x="860" y="99"/>
              </a:cxn>
              <a:cxn ang="0">
                <a:pos x="924" y="318"/>
              </a:cxn>
              <a:cxn ang="0">
                <a:pos x="988" y="583"/>
              </a:cxn>
              <a:cxn ang="0">
                <a:pos x="988" y="702"/>
              </a:cxn>
            </a:cxnLst>
            <a:rect l="0" t="0" r="r" b="b"/>
            <a:pathLst>
              <a:path w="990" h="702">
                <a:moveTo>
                  <a:pt x="0" y="474"/>
                </a:moveTo>
                <a:cubicBezTo>
                  <a:pt x="17" y="424"/>
                  <a:pt x="35" y="383"/>
                  <a:pt x="74" y="346"/>
                </a:cubicBezTo>
                <a:cubicBezTo>
                  <a:pt x="83" y="317"/>
                  <a:pt x="101" y="278"/>
                  <a:pt x="119" y="254"/>
                </a:cubicBezTo>
                <a:cubicBezTo>
                  <a:pt x="138" y="230"/>
                  <a:pt x="166" y="215"/>
                  <a:pt x="183" y="190"/>
                </a:cubicBezTo>
                <a:cubicBezTo>
                  <a:pt x="208" y="155"/>
                  <a:pt x="234" y="112"/>
                  <a:pt x="275" y="99"/>
                </a:cubicBezTo>
                <a:cubicBezTo>
                  <a:pt x="296" y="66"/>
                  <a:pt x="311" y="56"/>
                  <a:pt x="348" y="44"/>
                </a:cubicBezTo>
                <a:cubicBezTo>
                  <a:pt x="415" y="0"/>
                  <a:pt x="484" y="12"/>
                  <a:pt x="567" y="7"/>
                </a:cubicBezTo>
                <a:cubicBezTo>
                  <a:pt x="610" y="10"/>
                  <a:pt x="652" y="12"/>
                  <a:pt x="695" y="17"/>
                </a:cubicBezTo>
                <a:cubicBezTo>
                  <a:pt x="727" y="21"/>
                  <a:pt x="787" y="44"/>
                  <a:pt x="787" y="44"/>
                </a:cubicBezTo>
                <a:cubicBezTo>
                  <a:pt x="818" y="65"/>
                  <a:pt x="824" y="88"/>
                  <a:pt x="860" y="99"/>
                </a:cubicBezTo>
                <a:cubicBezTo>
                  <a:pt x="916" y="155"/>
                  <a:pt x="913" y="243"/>
                  <a:pt x="924" y="318"/>
                </a:cubicBezTo>
                <a:cubicBezTo>
                  <a:pt x="937" y="406"/>
                  <a:pt x="983" y="494"/>
                  <a:pt x="988" y="583"/>
                </a:cubicBezTo>
                <a:cubicBezTo>
                  <a:pt x="990" y="623"/>
                  <a:pt x="988" y="662"/>
                  <a:pt x="988" y="702"/>
                </a:cubicBezTo>
              </a:path>
            </a:pathLst>
          </a:custGeom>
          <a:noFill/>
          <a:ln w="76200" cap="flat" cmpd="sng">
            <a:solidFill>
              <a:schemeClr val="bg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22022" name="Oval 6"/>
          <p:cNvSpPr>
            <a:spLocks noChangeArrowheads="1"/>
          </p:cNvSpPr>
          <p:nvPr/>
        </p:nvSpPr>
        <p:spPr bwMode="auto">
          <a:xfrm>
            <a:off x="2362200" y="3124200"/>
            <a:ext cx="457200" cy="3810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22023" name="Oval 7"/>
          <p:cNvSpPr>
            <a:spLocks noChangeArrowheads="1"/>
          </p:cNvSpPr>
          <p:nvPr/>
        </p:nvSpPr>
        <p:spPr bwMode="auto">
          <a:xfrm>
            <a:off x="3200400" y="3200400"/>
            <a:ext cx="457200" cy="3810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22024" name="Oval 8"/>
          <p:cNvSpPr>
            <a:spLocks noChangeArrowheads="1"/>
          </p:cNvSpPr>
          <p:nvPr/>
        </p:nvSpPr>
        <p:spPr bwMode="auto">
          <a:xfrm>
            <a:off x="2438400" y="3276600"/>
            <a:ext cx="228600" cy="2286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22025" name="Oval 9"/>
          <p:cNvSpPr>
            <a:spLocks noChangeArrowheads="1"/>
          </p:cNvSpPr>
          <p:nvPr/>
        </p:nvSpPr>
        <p:spPr bwMode="auto">
          <a:xfrm>
            <a:off x="3276600" y="3352800"/>
            <a:ext cx="228600" cy="2286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22026" name="Freeform 10"/>
          <p:cNvSpPr>
            <a:spLocks/>
          </p:cNvSpPr>
          <p:nvPr/>
        </p:nvSpPr>
        <p:spPr bwMode="auto">
          <a:xfrm>
            <a:off x="3827463" y="3817938"/>
            <a:ext cx="1179512" cy="782637"/>
          </a:xfrm>
          <a:custGeom>
            <a:avLst/>
            <a:gdLst/>
            <a:ahLst/>
            <a:cxnLst>
              <a:cxn ang="0">
                <a:pos x="48" y="0"/>
              </a:cxn>
              <a:cxn ang="0">
                <a:pos x="48" y="420"/>
              </a:cxn>
              <a:cxn ang="0">
                <a:pos x="149" y="484"/>
              </a:cxn>
              <a:cxn ang="0">
                <a:pos x="176" y="493"/>
              </a:cxn>
              <a:cxn ang="0">
                <a:pos x="359" y="466"/>
              </a:cxn>
              <a:cxn ang="0">
                <a:pos x="432" y="411"/>
              </a:cxn>
              <a:cxn ang="0">
                <a:pos x="533" y="329"/>
              </a:cxn>
              <a:cxn ang="0">
                <a:pos x="624" y="256"/>
              </a:cxn>
              <a:cxn ang="0">
                <a:pos x="716" y="173"/>
              </a:cxn>
              <a:cxn ang="0">
                <a:pos x="743" y="100"/>
              </a:cxn>
            </a:cxnLst>
            <a:rect l="0" t="0" r="r" b="b"/>
            <a:pathLst>
              <a:path w="743" h="493">
                <a:moveTo>
                  <a:pt x="48" y="0"/>
                </a:moveTo>
                <a:cubicBezTo>
                  <a:pt x="32" y="131"/>
                  <a:pt x="0" y="294"/>
                  <a:pt x="48" y="420"/>
                </a:cubicBezTo>
                <a:cubicBezTo>
                  <a:pt x="64" y="463"/>
                  <a:pt x="111" y="471"/>
                  <a:pt x="149" y="484"/>
                </a:cubicBezTo>
                <a:cubicBezTo>
                  <a:pt x="158" y="487"/>
                  <a:pt x="176" y="493"/>
                  <a:pt x="176" y="493"/>
                </a:cubicBezTo>
                <a:cubicBezTo>
                  <a:pt x="249" y="487"/>
                  <a:pt x="295" y="487"/>
                  <a:pt x="359" y="466"/>
                </a:cubicBezTo>
                <a:cubicBezTo>
                  <a:pt x="381" y="445"/>
                  <a:pt x="432" y="411"/>
                  <a:pt x="432" y="411"/>
                </a:cubicBezTo>
                <a:cubicBezTo>
                  <a:pt x="469" y="359"/>
                  <a:pt x="488" y="366"/>
                  <a:pt x="533" y="329"/>
                </a:cubicBezTo>
                <a:cubicBezTo>
                  <a:pt x="566" y="302"/>
                  <a:pt x="583" y="270"/>
                  <a:pt x="624" y="256"/>
                </a:cubicBezTo>
                <a:cubicBezTo>
                  <a:pt x="670" y="210"/>
                  <a:pt x="654" y="188"/>
                  <a:pt x="716" y="173"/>
                </a:cubicBezTo>
                <a:cubicBezTo>
                  <a:pt x="736" y="112"/>
                  <a:pt x="725" y="135"/>
                  <a:pt x="743" y="100"/>
                </a:cubicBezTo>
              </a:path>
            </a:pathLst>
          </a:custGeom>
          <a:noFill/>
          <a:ln w="76200" cap="flat" cmpd="sng">
            <a:solidFill>
              <a:schemeClr val="bg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22027" name="Oval 11"/>
          <p:cNvSpPr>
            <a:spLocks noChangeArrowheads="1"/>
          </p:cNvSpPr>
          <p:nvPr/>
        </p:nvSpPr>
        <p:spPr bwMode="auto">
          <a:xfrm>
            <a:off x="4114800" y="2971800"/>
            <a:ext cx="381000" cy="3810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22028" name="Oval 12"/>
          <p:cNvSpPr>
            <a:spLocks noChangeArrowheads="1"/>
          </p:cNvSpPr>
          <p:nvPr/>
        </p:nvSpPr>
        <p:spPr bwMode="auto">
          <a:xfrm>
            <a:off x="4876800" y="3124200"/>
            <a:ext cx="457200" cy="3810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22029" name="Oval 13"/>
          <p:cNvSpPr>
            <a:spLocks noChangeArrowheads="1"/>
          </p:cNvSpPr>
          <p:nvPr/>
        </p:nvSpPr>
        <p:spPr bwMode="auto">
          <a:xfrm>
            <a:off x="4191000" y="3124200"/>
            <a:ext cx="228600" cy="2286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22030" name="Oval 14"/>
          <p:cNvSpPr>
            <a:spLocks noChangeArrowheads="1"/>
          </p:cNvSpPr>
          <p:nvPr/>
        </p:nvSpPr>
        <p:spPr bwMode="auto">
          <a:xfrm>
            <a:off x="4953000" y="3276600"/>
            <a:ext cx="228600" cy="2286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22031" name="Oval 15"/>
          <p:cNvSpPr>
            <a:spLocks noChangeArrowheads="1"/>
          </p:cNvSpPr>
          <p:nvPr/>
        </p:nvSpPr>
        <p:spPr bwMode="auto">
          <a:xfrm>
            <a:off x="-609600" y="1752600"/>
            <a:ext cx="2819400" cy="2971800"/>
          </a:xfrm>
          <a:prstGeom prst="ellipse">
            <a:avLst/>
          </a:prstGeom>
          <a:noFill/>
          <a:ln w="76200" algn="ctr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22035" name="Rectangle 19"/>
          <p:cNvSpPr>
            <a:spLocks noChangeArrowheads="1"/>
          </p:cNvSpPr>
          <p:nvPr/>
        </p:nvSpPr>
        <p:spPr bwMode="auto">
          <a:xfrm>
            <a:off x="6477000" y="6629400"/>
            <a:ext cx="2667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800" b="1"/>
              <a:t>Copyright © 2010 Ryan P. Murphy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4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5826125"/>
          </a:xfrm>
        </p:spPr>
        <p:txBody>
          <a:bodyPr/>
          <a:lstStyle/>
          <a:p>
            <a:r>
              <a:rPr lang="en-US">
                <a:solidFill>
                  <a:srgbClr val="FFFF00"/>
                </a:solidFill>
              </a:rPr>
              <a:t>Answer! Syncline.</a:t>
            </a:r>
          </a:p>
        </p:txBody>
      </p:sp>
      <p:pic>
        <p:nvPicPr>
          <p:cNvPr id="8024068" name="Picture 4" descr="Crete_fold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066800"/>
            <a:ext cx="8686800" cy="5521325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024069" name="Freeform 5"/>
          <p:cNvSpPr>
            <a:spLocks/>
          </p:cNvSpPr>
          <p:nvPr/>
        </p:nvSpPr>
        <p:spPr bwMode="auto">
          <a:xfrm>
            <a:off x="1973263" y="3790950"/>
            <a:ext cx="1571625" cy="1114425"/>
          </a:xfrm>
          <a:custGeom>
            <a:avLst/>
            <a:gdLst/>
            <a:ahLst/>
            <a:cxnLst>
              <a:cxn ang="0">
                <a:pos x="0" y="474"/>
              </a:cxn>
              <a:cxn ang="0">
                <a:pos x="74" y="346"/>
              </a:cxn>
              <a:cxn ang="0">
                <a:pos x="119" y="254"/>
              </a:cxn>
              <a:cxn ang="0">
                <a:pos x="183" y="190"/>
              </a:cxn>
              <a:cxn ang="0">
                <a:pos x="275" y="99"/>
              </a:cxn>
              <a:cxn ang="0">
                <a:pos x="348" y="44"/>
              </a:cxn>
              <a:cxn ang="0">
                <a:pos x="567" y="7"/>
              </a:cxn>
              <a:cxn ang="0">
                <a:pos x="695" y="17"/>
              </a:cxn>
              <a:cxn ang="0">
                <a:pos x="787" y="44"/>
              </a:cxn>
              <a:cxn ang="0">
                <a:pos x="860" y="99"/>
              </a:cxn>
              <a:cxn ang="0">
                <a:pos x="924" y="318"/>
              </a:cxn>
              <a:cxn ang="0">
                <a:pos x="988" y="583"/>
              </a:cxn>
              <a:cxn ang="0">
                <a:pos x="988" y="702"/>
              </a:cxn>
            </a:cxnLst>
            <a:rect l="0" t="0" r="r" b="b"/>
            <a:pathLst>
              <a:path w="990" h="702">
                <a:moveTo>
                  <a:pt x="0" y="474"/>
                </a:moveTo>
                <a:cubicBezTo>
                  <a:pt x="17" y="424"/>
                  <a:pt x="35" y="383"/>
                  <a:pt x="74" y="346"/>
                </a:cubicBezTo>
                <a:cubicBezTo>
                  <a:pt x="83" y="317"/>
                  <a:pt x="101" y="278"/>
                  <a:pt x="119" y="254"/>
                </a:cubicBezTo>
                <a:cubicBezTo>
                  <a:pt x="138" y="230"/>
                  <a:pt x="166" y="215"/>
                  <a:pt x="183" y="190"/>
                </a:cubicBezTo>
                <a:cubicBezTo>
                  <a:pt x="208" y="155"/>
                  <a:pt x="234" y="112"/>
                  <a:pt x="275" y="99"/>
                </a:cubicBezTo>
                <a:cubicBezTo>
                  <a:pt x="296" y="66"/>
                  <a:pt x="311" y="56"/>
                  <a:pt x="348" y="44"/>
                </a:cubicBezTo>
                <a:cubicBezTo>
                  <a:pt x="415" y="0"/>
                  <a:pt x="484" y="12"/>
                  <a:pt x="567" y="7"/>
                </a:cubicBezTo>
                <a:cubicBezTo>
                  <a:pt x="610" y="10"/>
                  <a:pt x="652" y="12"/>
                  <a:pt x="695" y="17"/>
                </a:cubicBezTo>
                <a:cubicBezTo>
                  <a:pt x="727" y="21"/>
                  <a:pt x="787" y="44"/>
                  <a:pt x="787" y="44"/>
                </a:cubicBezTo>
                <a:cubicBezTo>
                  <a:pt x="818" y="65"/>
                  <a:pt x="824" y="88"/>
                  <a:pt x="860" y="99"/>
                </a:cubicBezTo>
                <a:cubicBezTo>
                  <a:pt x="916" y="155"/>
                  <a:pt x="913" y="243"/>
                  <a:pt x="924" y="318"/>
                </a:cubicBezTo>
                <a:cubicBezTo>
                  <a:pt x="937" y="406"/>
                  <a:pt x="983" y="494"/>
                  <a:pt x="988" y="583"/>
                </a:cubicBezTo>
                <a:cubicBezTo>
                  <a:pt x="990" y="623"/>
                  <a:pt x="988" y="662"/>
                  <a:pt x="988" y="702"/>
                </a:cubicBezTo>
              </a:path>
            </a:pathLst>
          </a:custGeom>
          <a:noFill/>
          <a:ln w="76200" cap="flat" cmpd="sng">
            <a:solidFill>
              <a:schemeClr val="bg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24070" name="Oval 6"/>
          <p:cNvSpPr>
            <a:spLocks noChangeArrowheads="1"/>
          </p:cNvSpPr>
          <p:nvPr/>
        </p:nvSpPr>
        <p:spPr bwMode="auto">
          <a:xfrm>
            <a:off x="2362200" y="3124200"/>
            <a:ext cx="457200" cy="3810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24071" name="Oval 7"/>
          <p:cNvSpPr>
            <a:spLocks noChangeArrowheads="1"/>
          </p:cNvSpPr>
          <p:nvPr/>
        </p:nvSpPr>
        <p:spPr bwMode="auto">
          <a:xfrm>
            <a:off x="3200400" y="3200400"/>
            <a:ext cx="457200" cy="3810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24072" name="Oval 8"/>
          <p:cNvSpPr>
            <a:spLocks noChangeArrowheads="1"/>
          </p:cNvSpPr>
          <p:nvPr/>
        </p:nvSpPr>
        <p:spPr bwMode="auto">
          <a:xfrm>
            <a:off x="2438400" y="3276600"/>
            <a:ext cx="228600" cy="2286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24073" name="Oval 9"/>
          <p:cNvSpPr>
            <a:spLocks noChangeArrowheads="1"/>
          </p:cNvSpPr>
          <p:nvPr/>
        </p:nvSpPr>
        <p:spPr bwMode="auto">
          <a:xfrm>
            <a:off x="3276600" y="3352800"/>
            <a:ext cx="228600" cy="2286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24074" name="Freeform 10"/>
          <p:cNvSpPr>
            <a:spLocks/>
          </p:cNvSpPr>
          <p:nvPr/>
        </p:nvSpPr>
        <p:spPr bwMode="auto">
          <a:xfrm>
            <a:off x="3827463" y="3817938"/>
            <a:ext cx="1179512" cy="782637"/>
          </a:xfrm>
          <a:custGeom>
            <a:avLst/>
            <a:gdLst/>
            <a:ahLst/>
            <a:cxnLst>
              <a:cxn ang="0">
                <a:pos x="48" y="0"/>
              </a:cxn>
              <a:cxn ang="0">
                <a:pos x="48" y="420"/>
              </a:cxn>
              <a:cxn ang="0">
                <a:pos x="149" y="484"/>
              </a:cxn>
              <a:cxn ang="0">
                <a:pos x="176" y="493"/>
              </a:cxn>
              <a:cxn ang="0">
                <a:pos x="359" y="466"/>
              </a:cxn>
              <a:cxn ang="0">
                <a:pos x="432" y="411"/>
              </a:cxn>
              <a:cxn ang="0">
                <a:pos x="533" y="329"/>
              </a:cxn>
              <a:cxn ang="0">
                <a:pos x="624" y="256"/>
              </a:cxn>
              <a:cxn ang="0">
                <a:pos x="716" y="173"/>
              </a:cxn>
              <a:cxn ang="0">
                <a:pos x="743" y="100"/>
              </a:cxn>
            </a:cxnLst>
            <a:rect l="0" t="0" r="r" b="b"/>
            <a:pathLst>
              <a:path w="743" h="493">
                <a:moveTo>
                  <a:pt x="48" y="0"/>
                </a:moveTo>
                <a:cubicBezTo>
                  <a:pt x="32" y="131"/>
                  <a:pt x="0" y="294"/>
                  <a:pt x="48" y="420"/>
                </a:cubicBezTo>
                <a:cubicBezTo>
                  <a:pt x="64" y="463"/>
                  <a:pt x="111" y="471"/>
                  <a:pt x="149" y="484"/>
                </a:cubicBezTo>
                <a:cubicBezTo>
                  <a:pt x="158" y="487"/>
                  <a:pt x="176" y="493"/>
                  <a:pt x="176" y="493"/>
                </a:cubicBezTo>
                <a:cubicBezTo>
                  <a:pt x="249" y="487"/>
                  <a:pt x="295" y="487"/>
                  <a:pt x="359" y="466"/>
                </a:cubicBezTo>
                <a:cubicBezTo>
                  <a:pt x="381" y="445"/>
                  <a:pt x="432" y="411"/>
                  <a:pt x="432" y="411"/>
                </a:cubicBezTo>
                <a:cubicBezTo>
                  <a:pt x="469" y="359"/>
                  <a:pt x="488" y="366"/>
                  <a:pt x="533" y="329"/>
                </a:cubicBezTo>
                <a:cubicBezTo>
                  <a:pt x="566" y="302"/>
                  <a:pt x="583" y="270"/>
                  <a:pt x="624" y="256"/>
                </a:cubicBezTo>
                <a:cubicBezTo>
                  <a:pt x="670" y="210"/>
                  <a:pt x="654" y="188"/>
                  <a:pt x="716" y="173"/>
                </a:cubicBezTo>
                <a:cubicBezTo>
                  <a:pt x="736" y="112"/>
                  <a:pt x="725" y="135"/>
                  <a:pt x="743" y="100"/>
                </a:cubicBezTo>
              </a:path>
            </a:pathLst>
          </a:custGeom>
          <a:noFill/>
          <a:ln w="76200" cap="flat" cmpd="sng">
            <a:solidFill>
              <a:schemeClr val="bg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24075" name="Oval 11"/>
          <p:cNvSpPr>
            <a:spLocks noChangeArrowheads="1"/>
          </p:cNvSpPr>
          <p:nvPr/>
        </p:nvSpPr>
        <p:spPr bwMode="auto">
          <a:xfrm>
            <a:off x="4114800" y="2971800"/>
            <a:ext cx="381000" cy="3810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24076" name="Oval 12"/>
          <p:cNvSpPr>
            <a:spLocks noChangeArrowheads="1"/>
          </p:cNvSpPr>
          <p:nvPr/>
        </p:nvSpPr>
        <p:spPr bwMode="auto">
          <a:xfrm>
            <a:off x="4876800" y="3124200"/>
            <a:ext cx="457200" cy="3810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24077" name="Oval 13"/>
          <p:cNvSpPr>
            <a:spLocks noChangeArrowheads="1"/>
          </p:cNvSpPr>
          <p:nvPr/>
        </p:nvSpPr>
        <p:spPr bwMode="auto">
          <a:xfrm>
            <a:off x="4191000" y="3124200"/>
            <a:ext cx="228600" cy="2286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24078" name="Oval 14"/>
          <p:cNvSpPr>
            <a:spLocks noChangeArrowheads="1"/>
          </p:cNvSpPr>
          <p:nvPr/>
        </p:nvSpPr>
        <p:spPr bwMode="auto">
          <a:xfrm>
            <a:off x="4953000" y="3276600"/>
            <a:ext cx="228600" cy="2286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24080" name="Freeform 16"/>
          <p:cNvSpPr>
            <a:spLocks/>
          </p:cNvSpPr>
          <p:nvPr/>
        </p:nvSpPr>
        <p:spPr bwMode="auto">
          <a:xfrm>
            <a:off x="465138" y="2989263"/>
            <a:ext cx="1247775" cy="1117600"/>
          </a:xfrm>
          <a:custGeom>
            <a:avLst/>
            <a:gdLst/>
            <a:ahLst/>
            <a:cxnLst>
              <a:cxn ang="0">
                <a:pos x="36" y="0"/>
              </a:cxn>
              <a:cxn ang="0">
                <a:pos x="0" y="220"/>
              </a:cxn>
              <a:cxn ang="0">
                <a:pos x="9" y="485"/>
              </a:cxn>
              <a:cxn ang="0">
                <a:pos x="18" y="595"/>
              </a:cxn>
              <a:cxn ang="0">
                <a:pos x="192" y="704"/>
              </a:cxn>
              <a:cxn ang="0">
                <a:pos x="356" y="695"/>
              </a:cxn>
              <a:cxn ang="0">
                <a:pos x="429" y="677"/>
              </a:cxn>
              <a:cxn ang="0">
                <a:pos x="475" y="650"/>
              </a:cxn>
              <a:cxn ang="0">
                <a:pos x="603" y="540"/>
              </a:cxn>
              <a:cxn ang="0">
                <a:pos x="731" y="430"/>
              </a:cxn>
              <a:cxn ang="0">
                <a:pos x="786" y="366"/>
              </a:cxn>
            </a:cxnLst>
            <a:rect l="0" t="0" r="r" b="b"/>
            <a:pathLst>
              <a:path w="786" h="704">
                <a:moveTo>
                  <a:pt x="36" y="0"/>
                </a:moveTo>
                <a:cubicBezTo>
                  <a:pt x="28" y="74"/>
                  <a:pt x="23" y="149"/>
                  <a:pt x="0" y="220"/>
                </a:cubicBezTo>
                <a:cubicBezTo>
                  <a:pt x="3" y="308"/>
                  <a:pt x="5" y="397"/>
                  <a:pt x="9" y="485"/>
                </a:cubicBezTo>
                <a:cubicBezTo>
                  <a:pt x="11" y="522"/>
                  <a:pt x="11" y="559"/>
                  <a:pt x="18" y="595"/>
                </a:cubicBezTo>
                <a:cubicBezTo>
                  <a:pt x="32" y="671"/>
                  <a:pt x="132" y="696"/>
                  <a:pt x="192" y="704"/>
                </a:cubicBezTo>
                <a:cubicBezTo>
                  <a:pt x="247" y="701"/>
                  <a:pt x="302" y="701"/>
                  <a:pt x="356" y="695"/>
                </a:cubicBezTo>
                <a:cubicBezTo>
                  <a:pt x="381" y="692"/>
                  <a:pt x="429" y="677"/>
                  <a:pt x="429" y="677"/>
                </a:cubicBezTo>
                <a:cubicBezTo>
                  <a:pt x="484" y="625"/>
                  <a:pt x="408" y="691"/>
                  <a:pt x="475" y="650"/>
                </a:cubicBezTo>
                <a:cubicBezTo>
                  <a:pt x="525" y="619"/>
                  <a:pt x="546" y="559"/>
                  <a:pt x="603" y="540"/>
                </a:cubicBezTo>
                <a:cubicBezTo>
                  <a:pt x="643" y="500"/>
                  <a:pt x="684" y="461"/>
                  <a:pt x="731" y="430"/>
                </a:cubicBezTo>
                <a:cubicBezTo>
                  <a:pt x="748" y="405"/>
                  <a:pt x="765" y="387"/>
                  <a:pt x="786" y="366"/>
                </a:cubicBezTo>
              </a:path>
            </a:pathLst>
          </a:custGeom>
          <a:noFill/>
          <a:ln w="76200" cap="flat" cmpd="sng">
            <a:solidFill>
              <a:schemeClr val="bg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24083" name="Oval 19"/>
          <p:cNvSpPr>
            <a:spLocks noChangeArrowheads="1"/>
          </p:cNvSpPr>
          <p:nvPr/>
        </p:nvSpPr>
        <p:spPr bwMode="auto">
          <a:xfrm>
            <a:off x="990600" y="2438400"/>
            <a:ext cx="381000" cy="457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24084" name="Oval 20"/>
          <p:cNvSpPr>
            <a:spLocks noChangeArrowheads="1"/>
          </p:cNvSpPr>
          <p:nvPr/>
        </p:nvSpPr>
        <p:spPr bwMode="auto">
          <a:xfrm>
            <a:off x="1524000" y="2743200"/>
            <a:ext cx="457200" cy="457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24085" name="Oval 21"/>
          <p:cNvSpPr>
            <a:spLocks noChangeArrowheads="1"/>
          </p:cNvSpPr>
          <p:nvPr/>
        </p:nvSpPr>
        <p:spPr bwMode="auto">
          <a:xfrm>
            <a:off x="1066800" y="2667000"/>
            <a:ext cx="228600" cy="2286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24086" name="Oval 22"/>
          <p:cNvSpPr>
            <a:spLocks noChangeArrowheads="1"/>
          </p:cNvSpPr>
          <p:nvPr/>
        </p:nvSpPr>
        <p:spPr bwMode="auto">
          <a:xfrm>
            <a:off x="1600200" y="2971800"/>
            <a:ext cx="228600" cy="2286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24091" name="Text Box 27"/>
          <p:cNvSpPr txBox="1">
            <a:spLocks noChangeArrowheads="1"/>
          </p:cNvSpPr>
          <p:nvPr/>
        </p:nvSpPr>
        <p:spPr bwMode="auto">
          <a:xfrm>
            <a:off x="381000" y="1600200"/>
            <a:ext cx="320040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4000">
              <a:solidFill>
                <a:srgbClr val="FFFF00"/>
              </a:solidFill>
            </a:endParaRPr>
          </a:p>
        </p:txBody>
      </p:sp>
      <p:sp>
        <p:nvSpPr>
          <p:cNvPr id="8024093" name="Text Box 29"/>
          <p:cNvSpPr txBox="1">
            <a:spLocks noChangeArrowheads="1"/>
          </p:cNvSpPr>
          <p:nvPr/>
        </p:nvSpPr>
        <p:spPr bwMode="auto">
          <a:xfrm>
            <a:off x="609600" y="1447800"/>
            <a:ext cx="266700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solidFill>
                  <a:srgbClr val="FFFF00"/>
                </a:solidFill>
              </a:rPr>
              <a:t>Syncline</a:t>
            </a:r>
          </a:p>
        </p:txBody>
      </p:sp>
      <p:sp>
        <p:nvSpPr>
          <p:cNvPr id="8024094" name="Line 30"/>
          <p:cNvSpPr>
            <a:spLocks noChangeShapeType="1"/>
          </p:cNvSpPr>
          <p:nvPr/>
        </p:nvSpPr>
        <p:spPr bwMode="auto">
          <a:xfrm flipH="1">
            <a:off x="1600200" y="2133600"/>
            <a:ext cx="228600" cy="38100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24095" name="Rectangle 31"/>
          <p:cNvSpPr>
            <a:spLocks noChangeArrowheads="1"/>
          </p:cNvSpPr>
          <p:nvPr/>
        </p:nvSpPr>
        <p:spPr bwMode="auto">
          <a:xfrm>
            <a:off x="6477000" y="6629400"/>
            <a:ext cx="2667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800" b="1"/>
              <a:t>Copyright © 2010 Ryan P. Murphy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5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5826125"/>
          </a:xfrm>
        </p:spPr>
        <p:txBody>
          <a:bodyPr/>
          <a:lstStyle/>
          <a:p>
            <a:r>
              <a:rPr lang="en-US"/>
              <a:t>What type of face should we draw?</a:t>
            </a:r>
          </a:p>
        </p:txBody>
      </p:sp>
      <p:pic>
        <p:nvPicPr>
          <p:cNvPr id="8025092" name="Picture 4" descr="Crete_fold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066800"/>
            <a:ext cx="8686800" cy="5521325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025093" name="Freeform 5"/>
          <p:cNvSpPr>
            <a:spLocks/>
          </p:cNvSpPr>
          <p:nvPr/>
        </p:nvSpPr>
        <p:spPr bwMode="auto">
          <a:xfrm>
            <a:off x="1973263" y="3790950"/>
            <a:ext cx="1571625" cy="1114425"/>
          </a:xfrm>
          <a:custGeom>
            <a:avLst/>
            <a:gdLst/>
            <a:ahLst/>
            <a:cxnLst>
              <a:cxn ang="0">
                <a:pos x="0" y="474"/>
              </a:cxn>
              <a:cxn ang="0">
                <a:pos x="74" y="346"/>
              </a:cxn>
              <a:cxn ang="0">
                <a:pos x="119" y="254"/>
              </a:cxn>
              <a:cxn ang="0">
                <a:pos x="183" y="190"/>
              </a:cxn>
              <a:cxn ang="0">
                <a:pos x="275" y="99"/>
              </a:cxn>
              <a:cxn ang="0">
                <a:pos x="348" y="44"/>
              </a:cxn>
              <a:cxn ang="0">
                <a:pos x="567" y="7"/>
              </a:cxn>
              <a:cxn ang="0">
                <a:pos x="695" y="17"/>
              </a:cxn>
              <a:cxn ang="0">
                <a:pos x="787" y="44"/>
              </a:cxn>
              <a:cxn ang="0">
                <a:pos x="860" y="99"/>
              </a:cxn>
              <a:cxn ang="0">
                <a:pos x="924" y="318"/>
              </a:cxn>
              <a:cxn ang="0">
                <a:pos x="988" y="583"/>
              </a:cxn>
              <a:cxn ang="0">
                <a:pos x="988" y="702"/>
              </a:cxn>
            </a:cxnLst>
            <a:rect l="0" t="0" r="r" b="b"/>
            <a:pathLst>
              <a:path w="990" h="702">
                <a:moveTo>
                  <a:pt x="0" y="474"/>
                </a:moveTo>
                <a:cubicBezTo>
                  <a:pt x="17" y="424"/>
                  <a:pt x="35" y="383"/>
                  <a:pt x="74" y="346"/>
                </a:cubicBezTo>
                <a:cubicBezTo>
                  <a:pt x="83" y="317"/>
                  <a:pt x="101" y="278"/>
                  <a:pt x="119" y="254"/>
                </a:cubicBezTo>
                <a:cubicBezTo>
                  <a:pt x="138" y="230"/>
                  <a:pt x="166" y="215"/>
                  <a:pt x="183" y="190"/>
                </a:cubicBezTo>
                <a:cubicBezTo>
                  <a:pt x="208" y="155"/>
                  <a:pt x="234" y="112"/>
                  <a:pt x="275" y="99"/>
                </a:cubicBezTo>
                <a:cubicBezTo>
                  <a:pt x="296" y="66"/>
                  <a:pt x="311" y="56"/>
                  <a:pt x="348" y="44"/>
                </a:cubicBezTo>
                <a:cubicBezTo>
                  <a:pt x="415" y="0"/>
                  <a:pt x="484" y="12"/>
                  <a:pt x="567" y="7"/>
                </a:cubicBezTo>
                <a:cubicBezTo>
                  <a:pt x="610" y="10"/>
                  <a:pt x="652" y="12"/>
                  <a:pt x="695" y="17"/>
                </a:cubicBezTo>
                <a:cubicBezTo>
                  <a:pt x="727" y="21"/>
                  <a:pt x="787" y="44"/>
                  <a:pt x="787" y="44"/>
                </a:cubicBezTo>
                <a:cubicBezTo>
                  <a:pt x="818" y="65"/>
                  <a:pt x="824" y="88"/>
                  <a:pt x="860" y="99"/>
                </a:cubicBezTo>
                <a:cubicBezTo>
                  <a:pt x="916" y="155"/>
                  <a:pt x="913" y="243"/>
                  <a:pt x="924" y="318"/>
                </a:cubicBezTo>
                <a:cubicBezTo>
                  <a:pt x="937" y="406"/>
                  <a:pt x="983" y="494"/>
                  <a:pt x="988" y="583"/>
                </a:cubicBezTo>
                <a:cubicBezTo>
                  <a:pt x="990" y="623"/>
                  <a:pt x="988" y="662"/>
                  <a:pt x="988" y="702"/>
                </a:cubicBezTo>
              </a:path>
            </a:pathLst>
          </a:custGeom>
          <a:noFill/>
          <a:ln w="76200" cap="flat" cmpd="sng">
            <a:solidFill>
              <a:schemeClr val="bg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25094" name="Oval 6"/>
          <p:cNvSpPr>
            <a:spLocks noChangeArrowheads="1"/>
          </p:cNvSpPr>
          <p:nvPr/>
        </p:nvSpPr>
        <p:spPr bwMode="auto">
          <a:xfrm>
            <a:off x="2362200" y="3124200"/>
            <a:ext cx="457200" cy="3810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25095" name="Oval 7"/>
          <p:cNvSpPr>
            <a:spLocks noChangeArrowheads="1"/>
          </p:cNvSpPr>
          <p:nvPr/>
        </p:nvSpPr>
        <p:spPr bwMode="auto">
          <a:xfrm>
            <a:off x="3200400" y="3200400"/>
            <a:ext cx="457200" cy="3810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25096" name="Oval 8"/>
          <p:cNvSpPr>
            <a:spLocks noChangeArrowheads="1"/>
          </p:cNvSpPr>
          <p:nvPr/>
        </p:nvSpPr>
        <p:spPr bwMode="auto">
          <a:xfrm>
            <a:off x="2438400" y="3276600"/>
            <a:ext cx="228600" cy="2286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25097" name="Oval 9"/>
          <p:cNvSpPr>
            <a:spLocks noChangeArrowheads="1"/>
          </p:cNvSpPr>
          <p:nvPr/>
        </p:nvSpPr>
        <p:spPr bwMode="auto">
          <a:xfrm>
            <a:off x="3276600" y="3352800"/>
            <a:ext cx="228600" cy="2286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25098" name="Freeform 10"/>
          <p:cNvSpPr>
            <a:spLocks/>
          </p:cNvSpPr>
          <p:nvPr/>
        </p:nvSpPr>
        <p:spPr bwMode="auto">
          <a:xfrm>
            <a:off x="3827463" y="3817938"/>
            <a:ext cx="1179512" cy="782637"/>
          </a:xfrm>
          <a:custGeom>
            <a:avLst/>
            <a:gdLst/>
            <a:ahLst/>
            <a:cxnLst>
              <a:cxn ang="0">
                <a:pos x="48" y="0"/>
              </a:cxn>
              <a:cxn ang="0">
                <a:pos x="48" y="420"/>
              </a:cxn>
              <a:cxn ang="0">
                <a:pos x="149" y="484"/>
              </a:cxn>
              <a:cxn ang="0">
                <a:pos x="176" y="493"/>
              </a:cxn>
              <a:cxn ang="0">
                <a:pos x="359" y="466"/>
              </a:cxn>
              <a:cxn ang="0">
                <a:pos x="432" y="411"/>
              </a:cxn>
              <a:cxn ang="0">
                <a:pos x="533" y="329"/>
              </a:cxn>
              <a:cxn ang="0">
                <a:pos x="624" y="256"/>
              </a:cxn>
              <a:cxn ang="0">
                <a:pos x="716" y="173"/>
              </a:cxn>
              <a:cxn ang="0">
                <a:pos x="743" y="100"/>
              </a:cxn>
            </a:cxnLst>
            <a:rect l="0" t="0" r="r" b="b"/>
            <a:pathLst>
              <a:path w="743" h="493">
                <a:moveTo>
                  <a:pt x="48" y="0"/>
                </a:moveTo>
                <a:cubicBezTo>
                  <a:pt x="32" y="131"/>
                  <a:pt x="0" y="294"/>
                  <a:pt x="48" y="420"/>
                </a:cubicBezTo>
                <a:cubicBezTo>
                  <a:pt x="64" y="463"/>
                  <a:pt x="111" y="471"/>
                  <a:pt x="149" y="484"/>
                </a:cubicBezTo>
                <a:cubicBezTo>
                  <a:pt x="158" y="487"/>
                  <a:pt x="176" y="493"/>
                  <a:pt x="176" y="493"/>
                </a:cubicBezTo>
                <a:cubicBezTo>
                  <a:pt x="249" y="487"/>
                  <a:pt x="295" y="487"/>
                  <a:pt x="359" y="466"/>
                </a:cubicBezTo>
                <a:cubicBezTo>
                  <a:pt x="381" y="445"/>
                  <a:pt x="432" y="411"/>
                  <a:pt x="432" y="411"/>
                </a:cubicBezTo>
                <a:cubicBezTo>
                  <a:pt x="469" y="359"/>
                  <a:pt x="488" y="366"/>
                  <a:pt x="533" y="329"/>
                </a:cubicBezTo>
                <a:cubicBezTo>
                  <a:pt x="566" y="302"/>
                  <a:pt x="583" y="270"/>
                  <a:pt x="624" y="256"/>
                </a:cubicBezTo>
                <a:cubicBezTo>
                  <a:pt x="670" y="210"/>
                  <a:pt x="654" y="188"/>
                  <a:pt x="716" y="173"/>
                </a:cubicBezTo>
                <a:cubicBezTo>
                  <a:pt x="736" y="112"/>
                  <a:pt x="725" y="135"/>
                  <a:pt x="743" y="100"/>
                </a:cubicBezTo>
              </a:path>
            </a:pathLst>
          </a:custGeom>
          <a:noFill/>
          <a:ln w="76200" cap="flat" cmpd="sng">
            <a:solidFill>
              <a:schemeClr val="bg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25099" name="Oval 11"/>
          <p:cNvSpPr>
            <a:spLocks noChangeArrowheads="1"/>
          </p:cNvSpPr>
          <p:nvPr/>
        </p:nvSpPr>
        <p:spPr bwMode="auto">
          <a:xfrm>
            <a:off x="4114800" y="2971800"/>
            <a:ext cx="381000" cy="3810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25100" name="Oval 12"/>
          <p:cNvSpPr>
            <a:spLocks noChangeArrowheads="1"/>
          </p:cNvSpPr>
          <p:nvPr/>
        </p:nvSpPr>
        <p:spPr bwMode="auto">
          <a:xfrm>
            <a:off x="4876800" y="3124200"/>
            <a:ext cx="457200" cy="3810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25101" name="Oval 13"/>
          <p:cNvSpPr>
            <a:spLocks noChangeArrowheads="1"/>
          </p:cNvSpPr>
          <p:nvPr/>
        </p:nvSpPr>
        <p:spPr bwMode="auto">
          <a:xfrm>
            <a:off x="4191000" y="3124200"/>
            <a:ext cx="228600" cy="2286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25102" name="Oval 14"/>
          <p:cNvSpPr>
            <a:spLocks noChangeArrowheads="1"/>
          </p:cNvSpPr>
          <p:nvPr/>
        </p:nvSpPr>
        <p:spPr bwMode="auto">
          <a:xfrm>
            <a:off x="4953000" y="3276600"/>
            <a:ext cx="228600" cy="2286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25103" name="Freeform 15"/>
          <p:cNvSpPr>
            <a:spLocks/>
          </p:cNvSpPr>
          <p:nvPr/>
        </p:nvSpPr>
        <p:spPr bwMode="auto">
          <a:xfrm>
            <a:off x="465138" y="2989263"/>
            <a:ext cx="1247775" cy="1117600"/>
          </a:xfrm>
          <a:custGeom>
            <a:avLst/>
            <a:gdLst/>
            <a:ahLst/>
            <a:cxnLst>
              <a:cxn ang="0">
                <a:pos x="36" y="0"/>
              </a:cxn>
              <a:cxn ang="0">
                <a:pos x="0" y="220"/>
              </a:cxn>
              <a:cxn ang="0">
                <a:pos x="9" y="485"/>
              </a:cxn>
              <a:cxn ang="0">
                <a:pos x="18" y="595"/>
              </a:cxn>
              <a:cxn ang="0">
                <a:pos x="192" y="704"/>
              </a:cxn>
              <a:cxn ang="0">
                <a:pos x="356" y="695"/>
              </a:cxn>
              <a:cxn ang="0">
                <a:pos x="429" y="677"/>
              </a:cxn>
              <a:cxn ang="0">
                <a:pos x="475" y="650"/>
              </a:cxn>
              <a:cxn ang="0">
                <a:pos x="603" y="540"/>
              </a:cxn>
              <a:cxn ang="0">
                <a:pos x="731" y="430"/>
              </a:cxn>
              <a:cxn ang="0">
                <a:pos x="786" y="366"/>
              </a:cxn>
            </a:cxnLst>
            <a:rect l="0" t="0" r="r" b="b"/>
            <a:pathLst>
              <a:path w="786" h="704">
                <a:moveTo>
                  <a:pt x="36" y="0"/>
                </a:moveTo>
                <a:cubicBezTo>
                  <a:pt x="28" y="74"/>
                  <a:pt x="23" y="149"/>
                  <a:pt x="0" y="220"/>
                </a:cubicBezTo>
                <a:cubicBezTo>
                  <a:pt x="3" y="308"/>
                  <a:pt x="5" y="397"/>
                  <a:pt x="9" y="485"/>
                </a:cubicBezTo>
                <a:cubicBezTo>
                  <a:pt x="11" y="522"/>
                  <a:pt x="11" y="559"/>
                  <a:pt x="18" y="595"/>
                </a:cubicBezTo>
                <a:cubicBezTo>
                  <a:pt x="32" y="671"/>
                  <a:pt x="132" y="696"/>
                  <a:pt x="192" y="704"/>
                </a:cubicBezTo>
                <a:cubicBezTo>
                  <a:pt x="247" y="701"/>
                  <a:pt x="302" y="701"/>
                  <a:pt x="356" y="695"/>
                </a:cubicBezTo>
                <a:cubicBezTo>
                  <a:pt x="381" y="692"/>
                  <a:pt x="429" y="677"/>
                  <a:pt x="429" y="677"/>
                </a:cubicBezTo>
                <a:cubicBezTo>
                  <a:pt x="484" y="625"/>
                  <a:pt x="408" y="691"/>
                  <a:pt x="475" y="650"/>
                </a:cubicBezTo>
                <a:cubicBezTo>
                  <a:pt x="525" y="619"/>
                  <a:pt x="546" y="559"/>
                  <a:pt x="603" y="540"/>
                </a:cubicBezTo>
                <a:cubicBezTo>
                  <a:pt x="643" y="500"/>
                  <a:pt x="684" y="461"/>
                  <a:pt x="731" y="430"/>
                </a:cubicBezTo>
                <a:cubicBezTo>
                  <a:pt x="748" y="405"/>
                  <a:pt x="765" y="387"/>
                  <a:pt x="786" y="366"/>
                </a:cubicBezTo>
              </a:path>
            </a:pathLst>
          </a:custGeom>
          <a:noFill/>
          <a:ln w="76200" cap="flat" cmpd="sng">
            <a:solidFill>
              <a:schemeClr val="bg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25104" name="Oval 16"/>
          <p:cNvSpPr>
            <a:spLocks noChangeArrowheads="1"/>
          </p:cNvSpPr>
          <p:nvPr/>
        </p:nvSpPr>
        <p:spPr bwMode="auto">
          <a:xfrm>
            <a:off x="990600" y="2438400"/>
            <a:ext cx="381000" cy="457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25105" name="Oval 17"/>
          <p:cNvSpPr>
            <a:spLocks noChangeArrowheads="1"/>
          </p:cNvSpPr>
          <p:nvPr/>
        </p:nvSpPr>
        <p:spPr bwMode="auto">
          <a:xfrm>
            <a:off x="1524000" y="2743200"/>
            <a:ext cx="457200" cy="457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25106" name="Oval 18"/>
          <p:cNvSpPr>
            <a:spLocks noChangeArrowheads="1"/>
          </p:cNvSpPr>
          <p:nvPr/>
        </p:nvSpPr>
        <p:spPr bwMode="auto">
          <a:xfrm>
            <a:off x="1066800" y="2667000"/>
            <a:ext cx="228600" cy="2286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25107" name="Oval 19"/>
          <p:cNvSpPr>
            <a:spLocks noChangeArrowheads="1"/>
          </p:cNvSpPr>
          <p:nvPr/>
        </p:nvSpPr>
        <p:spPr bwMode="auto">
          <a:xfrm>
            <a:off x="1600200" y="2971800"/>
            <a:ext cx="228600" cy="2286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25108" name="Text Box 20"/>
          <p:cNvSpPr txBox="1">
            <a:spLocks noChangeArrowheads="1"/>
          </p:cNvSpPr>
          <p:nvPr/>
        </p:nvSpPr>
        <p:spPr bwMode="auto">
          <a:xfrm>
            <a:off x="381000" y="1600200"/>
            <a:ext cx="320040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4000">
              <a:solidFill>
                <a:srgbClr val="FFFF00"/>
              </a:solidFill>
            </a:endParaRPr>
          </a:p>
        </p:txBody>
      </p:sp>
      <p:sp>
        <p:nvSpPr>
          <p:cNvPr id="8025112" name="Oval 24"/>
          <p:cNvSpPr>
            <a:spLocks noChangeArrowheads="1"/>
          </p:cNvSpPr>
          <p:nvPr/>
        </p:nvSpPr>
        <p:spPr bwMode="auto">
          <a:xfrm>
            <a:off x="5562600" y="3048000"/>
            <a:ext cx="3200400" cy="3352800"/>
          </a:xfrm>
          <a:prstGeom prst="ellipse">
            <a:avLst/>
          </a:prstGeom>
          <a:noFill/>
          <a:ln w="76200" algn="ctr">
            <a:solidFill>
              <a:srgbClr val="FF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25113" name="Rectangle 25"/>
          <p:cNvSpPr>
            <a:spLocks noChangeArrowheads="1"/>
          </p:cNvSpPr>
          <p:nvPr/>
        </p:nvSpPr>
        <p:spPr bwMode="auto">
          <a:xfrm>
            <a:off x="6477000" y="6629400"/>
            <a:ext cx="2667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800" b="1"/>
              <a:t>Copyright © 2010 Ryan P. Murphy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3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5826125"/>
          </a:xfrm>
        </p:spPr>
        <p:txBody>
          <a:bodyPr/>
          <a:lstStyle/>
          <a:p>
            <a:r>
              <a:rPr lang="en-US">
                <a:solidFill>
                  <a:srgbClr val="FFFF00"/>
                </a:solidFill>
              </a:rPr>
              <a:t>Answer! Anticline.</a:t>
            </a:r>
          </a:p>
        </p:txBody>
      </p:sp>
      <p:pic>
        <p:nvPicPr>
          <p:cNvPr id="8023044" name="Picture 4" descr="Crete_fold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066800"/>
            <a:ext cx="8686800" cy="5521325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023045" name="Freeform 5"/>
          <p:cNvSpPr>
            <a:spLocks/>
          </p:cNvSpPr>
          <p:nvPr/>
        </p:nvSpPr>
        <p:spPr bwMode="auto">
          <a:xfrm>
            <a:off x="1973263" y="3790950"/>
            <a:ext cx="1571625" cy="1114425"/>
          </a:xfrm>
          <a:custGeom>
            <a:avLst/>
            <a:gdLst/>
            <a:ahLst/>
            <a:cxnLst>
              <a:cxn ang="0">
                <a:pos x="0" y="474"/>
              </a:cxn>
              <a:cxn ang="0">
                <a:pos x="74" y="346"/>
              </a:cxn>
              <a:cxn ang="0">
                <a:pos x="119" y="254"/>
              </a:cxn>
              <a:cxn ang="0">
                <a:pos x="183" y="190"/>
              </a:cxn>
              <a:cxn ang="0">
                <a:pos x="275" y="99"/>
              </a:cxn>
              <a:cxn ang="0">
                <a:pos x="348" y="44"/>
              </a:cxn>
              <a:cxn ang="0">
                <a:pos x="567" y="7"/>
              </a:cxn>
              <a:cxn ang="0">
                <a:pos x="695" y="17"/>
              </a:cxn>
              <a:cxn ang="0">
                <a:pos x="787" y="44"/>
              </a:cxn>
              <a:cxn ang="0">
                <a:pos x="860" y="99"/>
              </a:cxn>
              <a:cxn ang="0">
                <a:pos x="924" y="318"/>
              </a:cxn>
              <a:cxn ang="0">
                <a:pos x="988" y="583"/>
              </a:cxn>
              <a:cxn ang="0">
                <a:pos x="988" y="702"/>
              </a:cxn>
            </a:cxnLst>
            <a:rect l="0" t="0" r="r" b="b"/>
            <a:pathLst>
              <a:path w="990" h="702">
                <a:moveTo>
                  <a:pt x="0" y="474"/>
                </a:moveTo>
                <a:cubicBezTo>
                  <a:pt x="17" y="424"/>
                  <a:pt x="35" y="383"/>
                  <a:pt x="74" y="346"/>
                </a:cubicBezTo>
                <a:cubicBezTo>
                  <a:pt x="83" y="317"/>
                  <a:pt x="101" y="278"/>
                  <a:pt x="119" y="254"/>
                </a:cubicBezTo>
                <a:cubicBezTo>
                  <a:pt x="138" y="230"/>
                  <a:pt x="166" y="215"/>
                  <a:pt x="183" y="190"/>
                </a:cubicBezTo>
                <a:cubicBezTo>
                  <a:pt x="208" y="155"/>
                  <a:pt x="234" y="112"/>
                  <a:pt x="275" y="99"/>
                </a:cubicBezTo>
                <a:cubicBezTo>
                  <a:pt x="296" y="66"/>
                  <a:pt x="311" y="56"/>
                  <a:pt x="348" y="44"/>
                </a:cubicBezTo>
                <a:cubicBezTo>
                  <a:pt x="415" y="0"/>
                  <a:pt x="484" y="12"/>
                  <a:pt x="567" y="7"/>
                </a:cubicBezTo>
                <a:cubicBezTo>
                  <a:pt x="610" y="10"/>
                  <a:pt x="652" y="12"/>
                  <a:pt x="695" y="17"/>
                </a:cubicBezTo>
                <a:cubicBezTo>
                  <a:pt x="727" y="21"/>
                  <a:pt x="787" y="44"/>
                  <a:pt x="787" y="44"/>
                </a:cubicBezTo>
                <a:cubicBezTo>
                  <a:pt x="818" y="65"/>
                  <a:pt x="824" y="88"/>
                  <a:pt x="860" y="99"/>
                </a:cubicBezTo>
                <a:cubicBezTo>
                  <a:pt x="916" y="155"/>
                  <a:pt x="913" y="243"/>
                  <a:pt x="924" y="318"/>
                </a:cubicBezTo>
                <a:cubicBezTo>
                  <a:pt x="937" y="406"/>
                  <a:pt x="983" y="494"/>
                  <a:pt x="988" y="583"/>
                </a:cubicBezTo>
                <a:cubicBezTo>
                  <a:pt x="990" y="623"/>
                  <a:pt x="988" y="662"/>
                  <a:pt x="988" y="702"/>
                </a:cubicBezTo>
              </a:path>
            </a:pathLst>
          </a:custGeom>
          <a:noFill/>
          <a:ln w="76200" cap="flat" cmpd="sng">
            <a:solidFill>
              <a:schemeClr val="bg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23046" name="Oval 6"/>
          <p:cNvSpPr>
            <a:spLocks noChangeArrowheads="1"/>
          </p:cNvSpPr>
          <p:nvPr/>
        </p:nvSpPr>
        <p:spPr bwMode="auto">
          <a:xfrm>
            <a:off x="2362200" y="3124200"/>
            <a:ext cx="457200" cy="3810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23047" name="Oval 7"/>
          <p:cNvSpPr>
            <a:spLocks noChangeArrowheads="1"/>
          </p:cNvSpPr>
          <p:nvPr/>
        </p:nvSpPr>
        <p:spPr bwMode="auto">
          <a:xfrm>
            <a:off x="3200400" y="3200400"/>
            <a:ext cx="457200" cy="3810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23048" name="Oval 8"/>
          <p:cNvSpPr>
            <a:spLocks noChangeArrowheads="1"/>
          </p:cNvSpPr>
          <p:nvPr/>
        </p:nvSpPr>
        <p:spPr bwMode="auto">
          <a:xfrm>
            <a:off x="2438400" y="3276600"/>
            <a:ext cx="228600" cy="2286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23049" name="Oval 9"/>
          <p:cNvSpPr>
            <a:spLocks noChangeArrowheads="1"/>
          </p:cNvSpPr>
          <p:nvPr/>
        </p:nvSpPr>
        <p:spPr bwMode="auto">
          <a:xfrm>
            <a:off x="3276600" y="3352800"/>
            <a:ext cx="228600" cy="2286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23050" name="Freeform 10"/>
          <p:cNvSpPr>
            <a:spLocks/>
          </p:cNvSpPr>
          <p:nvPr/>
        </p:nvSpPr>
        <p:spPr bwMode="auto">
          <a:xfrm>
            <a:off x="3827463" y="3817938"/>
            <a:ext cx="1179512" cy="782637"/>
          </a:xfrm>
          <a:custGeom>
            <a:avLst/>
            <a:gdLst/>
            <a:ahLst/>
            <a:cxnLst>
              <a:cxn ang="0">
                <a:pos x="48" y="0"/>
              </a:cxn>
              <a:cxn ang="0">
                <a:pos x="48" y="420"/>
              </a:cxn>
              <a:cxn ang="0">
                <a:pos x="149" y="484"/>
              </a:cxn>
              <a:cxn ang="0">
                <a:pos x="176" y="493"/>
              </a:cxn>
              <a:cxn ang="0">
                <a:pos x="359" y="466"/>
              </a:cxn>
              <a:cxn ang="0">
                <a:pos x="432" y="411"/>
              </a:cxn>
              <a:cxn ang="0">
                <a:pos x="533" y="329"/>
              </a:cxn>
              <a:cxn ang="0">
                <a:pos x="624" y="256"/>
              </a:cxn>
              <a:cxn ang="0">
                <a:pos x="716" y="173"/>
              </a:cxn>
              <a:cxn ang="0">
                <a:pos x="743" y="100"/>
              </a:cxn>
            </a:cxnLst>
            <a:rect l="0" t="0" r="r" b="b"/>
            <a:pathLst>
              <a:path w="743" h="493">
                <a:moveTo>
                  <a:pt x="48" y="0"/>
                </a:moveTo>
                <a:cubicBezTo>
                  <a:pt x="32" y="131"/>
                  <a:pt x="0" y="294"/>
                  <a:pt x="48" y="420"/>
                </a:cubicBezTo>
                <a:cubicBezTo>
                  <a:pt x="64" y="463"/>
                  <a:pt x="111" y="471"/>
                  <a:pt x="149" y="484"/>
                </a:cubicBezTo>
                <a:cubicBezTo>
                  <a:pt x="158" y="487"/>
                  <a:pt x="176" y="493"/>
                  <a:pt x="176" y="493"/>
                </a:cubicBezTo>
                <a:cubicBezTo>
                  <a:pt x="249" y="487"/>
                  <a:pt x="295" y="487"/>
                  <a:pt x="359" y="466"/>
                </a:cubicBezTo>
                <a:cubicBezTo>
                  <a:pt x="381" y="445"/>
                  <a:pt x="432" y="411"/>
                  <a:pt x="432" y="411"/>
                </a:cubicBezTo>
                <a:cubicBezTo>
                  <a:pt x="469" y="359"/>
                  <a:pt x="488" y="366"/>
                  <a:pt x="533" y="329"/>
                </a:cubicBezTo>
                <a:cubicBezTo>
                  <a:pt x="566" y="302"/>
                  <a:pt x="583" y="270"/>
                  <a:pt x="624" y="256"/>
                </a:cubicBezTo>
                <a:cubicBezTo>
                  <a:pt x="670" y="210"/>
                  <a:pt x="654" y="188"/>
                  <a:pt x="716" y="173"/>
                </a:cubicBezTo>
                <a:cubicBezTo>
                  <a:pt x="736" y="112"/>
                  <a:pt x="725" y="135"/>
                  <a:pt x="743" y="100"/>
                </a:cubicBezTo>
              </a:path>
            </a:pathLst>
          </a:custGeom>
          <a:noFill/>
          <a:ln w="76200" cap="flat" cmpd="sng">
            <a:solidFill>
              <a:schemeClr val="bg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23051" name="Oval 11"/>
          <p:cNvSpPr>
            <a:spLocks noChangeArrowheads="1"/>
          </p:cNvSpPr>
          <p:nvPr/>
        </p:nvSpPr>
        <p:spPr bwMode="auto">
          <a:xfrm>
            <a:off x="4114800" y="2971800"/>
            <a:ext cx="381000" cy="3810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23052" name="Oval 12"/>
          <p:cNvSpPr>
            <a:spLocks noChangeArrowheads="1"/>
          </p:cNvSpPr>
          <p:nvPr/>
        </p:nvSpPr>
        <p:spPr bwMode="auto">
          <a:xfrm>
            <a:off x="4876800" y="3124200"/>
            <a:ext cx="457200" cy="3810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23053" name="Oval 13"/>
          <p:cNvSpPr>
            <a:spLocks noChangeArrowheads="1"/>
          </p:cNvSpPr>
          <p:nvPr/>
        </p:nvSpPr>
        <p:spPr bwMode="auto">
          <a:xfrm>
            <a:off x="4191000" y="3124200"/>
            <a:ext cx="228600" cy="2286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23054" name="Oval 14"/>
          <p:cNvSpPr>
            <a:spLocks noChangeArrowheads="1"/>
          </p:cNvSpPr>
          <p:nvPr/>
        </p:nvSpPr>
        <p:spPr bwMode="auto">
          <a:xfrm>
            <a:off x="4953000" y="3276600"/>
            <a:ext cx="228600" cy="2286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23057" name="Freeform 17"/>
          <p:cNvSpPr>
            <a:spLocks/>
          </p:cNvSpPr>
          <p:nvPr/>
        </p:nvSpPr>
        <p:spPr bwMode="auto">
          <a:xfrm>
            <a:off x="5718175" y="5094288"/>
            <a:ext cx="1519238" cy="1277937"/>
          </a:xfrm>
          <a:custGeom>
            <a:avLst/>
            <a:gdLst/>
            <a:ahLst/>
            <a:cxnLst>
              <a:cxn ang="0">
                <a:pos x="0" y="348"/>
              </a:cxn>
              <a:cxn ang="0">
                <a:pos x="238" y="82"/>
              </a:cxn>
              <a:cxn ang="0">
                <a:pos x="457" y="0"/>
              </a:cxn>
              <a:cxn ang="0">
                <a:pos x="595" y="9"/>
              </a:cxn>
              <a:cxn ang="0">
                <a:pos x="723" y="119"/>
              </a:cxn>
              <a:cxn ang="0">
                <a:pos x="787" y="210"/>
              </a:cxn>
              <a:cxn ang="0">
                <a:pos x="832" y="256"/>
              </a:cxn>
              <a:cxn ang="0">
                <a:pos x="878" y="338"/>
              </a:cxn>
              <a:cxn ang="0">
                <a:pos x="924" y="466"/>
              </a:cxn>
              <a:cxn ang="0">
                <a:pos x="933" y="805"/>
              </a:cxn>
            </a:cxnLst>
            <a:rect l="0" t="0" r="r" b="b"/>
            <a:pathLst>
              <a:path w="957" h="805">
                <a:moveTo>
                  <a:pt x="0" y="348"/>
                </a:moveTo>
                <a:cubicBezTo>
                  <a:pt x="59" y="260"/>
                  <a:pt x="132" y="121"/>
                  <a:pt x="238" y="82"/>
                </a:cubicBezTo>
                <a:cubicBezTo>
                  <a:pt x="283" y="14"/>
                  <a:pt x="382" y="7"/>
                  <a:pt x="457" y="0"/>
                </a:cubicBezTo>
                <a:cubicBezTo>
                  <a:pt x="503" y="3"/>
                  <a:pt x="549" y="4"/>
                  <a:pt x="595" y="9"/>
                </a:cubicBezTo>
                <a:cubicBezTo>
                  <a:pt x="648" y="15"/>
                  <a:pt x="680" y="91"/>
                  <a:pt x="723" y="119"/>
                </a:cubicBezTo>
                <a:cubicBezTo>
                  <a:pt x="744" y="149"/>
                  <a:pt x="761" y="183"/>
                  <a:pt x="787" y="210"/>
                </a:cubicBezTo>
                <a:cubicBezTo>
                  <a:pt x="802" y="225"/>
                  <a:pt x="832" y="256"/>
                  <a:pt x="832" y="256"/>
                </a:cubicBezTo>
                <a:cubicBezTo>
                  <a:pt x="843" y="290"/>
                  <a:pt x="864" y="304"/>
                  <a:pt x="878" y="338"/>
                </a:cubicBezTo>
                <a:cubicBezTo>
                  <a:pt x="897" y="383"/>
                  <a:pt x="895" y="425"/>
                  <a:pt x="924" y="466"/>
                </a:cubicBezTo>
                <a:cubicBezTo>
                  <a:pt x="957" y="601"/>
                  <a:pt x="933" y="490"/>
                  <a:pt x="933" y="805"/>
                </a:cubicBezTo>
              </a:path>
            </a:pathLst>
          </a:custGeom>
          <a:noFill/>
          <a:ln w="76200" cap="flat" cmpd="sng">
            <a:solidFill>
              <a:schemeClr val="bg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23058" name="Freeform 18"/>
          <p:cNvSpPr>
            <a:spLocks/>
          </p:cNvSpPr>
          <p:nvPr/>
        </p:nvSpPr>
        <p:spPr bwMode="auto">
          <a:xfrm>
            <a:off x="465138" y="2989263"/>
            <a:ext cx="1247775" cy="1117600"/>
          </a:xfrm>
          <a:custGeom>
            <a:avLst/>
            <a:gdLst/>
            <a:ahLst/>
            <a:cxnLst>
              <a:cxn ang="0">
                <a:pos x="36" y="0"/>
              </a:cxn>
              <a:cxn ang="0">
                <a:pos x="0" y="220"/>
              </a:cxn>
              <a:cxn ang="0">
                <a:pos x="9" y="485"/>
              </a:cxn>
              <a:cxn ang="0">
                <a:pos x="18" y="595"/>
              </a:cxn>
              <a:cxn ang="0">
                <a:pos x="192" y="704"/>
              </a:cxn>
              <a:cxn ang="0">
                <a:pos x="356" y="695"/>
              </a:cxn>
              <a:cxn ang="0">
                <a:pos x="429" y="677"/>
              </a:cxn>
              <a:cxn ang="0">
                <a:pos x="475" y="650"/>
              </a:cxn>
              <a:cxn ang="0">
                <a:pos x="603" y="540"/>
              </a:cxn>
              <a:cxn ang="0">
                <a:pos x="731" y="430"/>
              </a:cxn>
              <a:cxn ang="0">
                <a:pos x="786" y="366"/>
              </a:cxn>
            </a:cxnLst>
            <a:rect l="0" t="0" r="r" b="b"/>
            <a:pathLst>
              <a:path w="786" h="704">
                <a:moveTo>
                  <a:pt x="36" y="0"/>
                </a:moveTo>
                <a:cubicBezTo>
                  <a:pt x="28" y="74"/>
                  <a:pt x="23" y="149"/>
                  <a:pt x="0" y="220"/>
                </a:cubicBezTo>
                <a:cubicBezTo>
                  <a:pt x="3" y="308"/>
                  <a:pt x="5" y="397"/>
                  <a:pt x="9" y="485"/>
                </a:cubicBezTo>
                <a:cubicBezTo>
                  <a:pt x="11" y="522"/>
                  <a:pt x="11" y="559"/>
                  <a:pt x="18" y="595"/>
                </a:cubicBezTo>
                <a:cubicBezTo>
                  <a:pt x="32" y="671"/>
                  <a:pt x="132" y="696"/>
                  <a:pt x="192" y="704"/>
                </a:cubicBezTo>
                <a:cubicBezTo>
                  <a:pt x="247" y="701"/>
                  <a:pt x="302" y="701"/>
                  <a:pt x="356" y="695"/>
                </a:cubicBezTo>
                <a:cubicBezTo>
                  <a:pt x="381" y="692"/>
                  <a:pt x="429" y="677"/>
                  <a:pt x="429" y="677"/>
                </a:cubicBezTo>
                <a:cubicBezTo>
                  <a:pt x="484" y="625"/>
                  <a:pt x="408" y="691"/>
                  <a:pt x="475" y="650"/>
                </a:cubicBezTo>
                <a:cubicBezTo>
                  <a:pt x="525" y="619"/>
                  <a:pt x="546" y="559"/>
                  <a:pt x="603" y="540"/>
                </a:cubicBezTo>
                <a:cubicBezTo>
                  <a:pt x="643" y="500"/>
                  <a:pt x="684" y="461"/>
                  <a:pt x="731" y="430"/>
                </a:cubicBezTo>
                <a:cubicBezTo>
                  <a:pt x="748" y="405"/>
                  <a:pt x="765" y="387"/>
                  <a:pt x="786" y="366"/>
                </a:cubicBezTo>
              </a:path>
            </a:pathLst>
          </a:custGeom>
          <a:noFill/>
          <a:ln w="76200" cap="flat" cmpd="sng">
            <a:solidFill>
              <a:schemeClr val="bg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23059" name="Oval 19"/>
          <p:cNvSpPr>
            <a:spLocks noChangeArrowheads="1"/>
          </p:cNvSpPr>
          <p:nvPr/>
        </p:nvSpPr>
        <p:spPr bwMode="auto">
          <a:xfrm>
            <a:off x="6400800" y="4267200"/>
            <a:ext cx="381000" cy="3810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23060" name="Oval 20"/>
          <p:cNvSpPr>
            <a:spLocks noChangeArrowheads="1"/>
          </p:cNvSpPr>
          <p:nvPr/>
        </p:nvSpPr>
        <p:spPr bwMode="auto">
          <a:xfrm>
            <a:off x="7162800" y="4724400"/>
            <a:ext cx="381000" cy="3810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23061" name="Oval 21"/>
          <p:cNvSpPr>
            <a:spLocks noChangeArrowheads="1"/>
          </p:cNvSpPr>
          <p:nvPr/>
        </p:nvSpPr>
        <p:spPr bwMode="auto">
          <a:xfrm>
            <a:off x="990600" y="2438400"/>
            <a:ext cx="381000" cy="457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23062" name="Oval 22"/>
          <p:cNvSpPr>
            <a:spLocks noChangeArrowheads="1"/>
          </p:cNvSpPr>
          <p:nvPr/>
        </p:nvSpPr>
        <p:spPr bwMode="auto">
          <a:xfrm>
            <a:off x="1524000" y="2743200"/>
            <a:ext cx="457200" cy="4572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23064" name="Oval 24"/>
          <p:cNvSpPr>
            <a:spLocks noChangeArrowheads="1"/>
          </p:cNvSpPr>
          <p:nvPr/>
        </p:nvSpPr>
        <p:spPr bwMode="auto">
          <a:xfrm>
            <a:off x="1066800" y="2667000"/>
            <a:ext cx="228600" cy="2286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23066" name="Oval 26"/>
          <p:cNvSpPr>
            <a:spLocks noChangeArrowheads="1"/>
          </p:cNvSpPr>
          <p:nvPr/>
        </p:nvSpPr>
        <p:spPr bwMode="auto">
          <a:xfrm>
            <a:off x="1600200" y="2971800"/>
            <a:ext cx="228600" cy="2286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23067" name="Oval 27"/>
          <p:cNvSpPr>
            <a:spLocks noChangeArrowheads="1"/>
          </p:cNvSpPr>
          <p:nvPr/>
        </p:nvSpPr>
        <p:spPr bwMode="auto">
          <a:xfrm>
            <a:off x="6477000" y="4419600"/>
            <a:ext cx="228600" cy="2286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23068" name="Oval 28"/>
          <p:cNvSpPr>
            <a:spLocks noChangeArrowheads="1"/>
          </p:cNvSpPr>
          <p:nvPr/>
        </p:nvSpPr>
        <p:spPr bwMode="auto">
          <a:xfrm>
            <a:off x="7239000" y="4876800"/>
            <a:ext cx="152400" cy="1524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23069" name="Text Box 29"/>
          <p:cNvSpPr txBox="1">
            <a:spLocks noChangeArrowheads="1"/>
          </p:cNvSpPr>
          <p:nvPr/>
        </p:nvSpPr>
        <p:spPr bwMode="auto">
          <a:xfrm>
            <a:off x="5867400" y="2971800"/>
            <a:ext cx="29718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FFFF00"/>
                </a:solidFill>
              </a:rPr>
              <a:t>Anticline</a:t>
            </a:r>
          </a:p>
        </p:txBody>
      </p:sp>
      <p:sp>
        <p:nvSpPr>
          <p:cNvPr id="8023070" name="Line 30"/>
          <p:cNvSpPr>
            <a:spLocks noChangeShapeType="1"/>
          </p:cNvSpPr>
          <p:nvPr/>
        </p:nvSpPr>
        <p:spPr bwMode="auto">
          <a:xfrm flipH="1">
            <a:off x="7162800" y="3581400"/>
            <a:ext cx="304800" cy="76200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23073" name="Rectangle 33"/>
          <p:cNvSpPr>
            <a:spLocks noChangeArrowheads="1"/>
          </p:cNvSpPr>
          <p:nvPr/>
        </p:nvSpPr>
        <p:spPr bwMode="auto">
          <a:xfrm>
            <a:off x="6477000" y="6629400"/>
            <a:ext cx="2667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800" b="1"/>
              <a:t>Copyright © 2010 Ryan P. Murphy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8001000" cy="5897563"/>
          </a:xfrm>
        </p:spPr>
        <p:txBody>
          <a:bodyPr/>
          <a:lstStyle/>
          <a:p>
            <a:r>
              <a:rPr lang="en-US"/>
              <a:t>Is this a anticline or syncline? </a:t>
            </a:r>
          </a:p>
        </p:txBody>
      </p:sp>
      <p:pic>
        <p:nvPicPr>
          <p:cNvPr id="852070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838200"/>
            <a:ext cx="8610600" cy="581977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8520709" name="Rectangle 5"/>
          <p:cNvSpPr>
            <a:spLocks noChangeArrowheads="1"/>
          </p:cNvSpPr>
          <p:nvPr/>
        </p:nvSpPr>
        <p:spPr bwMode="auto">
          <a:xfrm>
            <a:off x="6477000" y="6629400"/>
            <a:ext cx="2667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800" b="1"/>
              <a:t>Copyright © 2010 Ryan P. Murphy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1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8077200" cy="5897563"/>
          </a:xfrm>
        </p:spPr>
        <p:txBody>
          <a:bodyPr/>
          <a:lstStyle/>
          <a:p>
            <a:r>
              <a:rPr lang="en-US">
                <a:solidFill>
                  <a:srgbClr val="FFFF00"/>
                </a:solidFill>
              </a:rPr>
              <a:t>Answer! Syncline.</a:t>
            </a:r>
          </a:p>
        </p:txBody>
      </p:sp>
      <p:pic>
        <p:nvPicPr>
          <p:cNvPr id="852173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838200"/>
            <a:ext cx="8610600" cy="581977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8521733" name="Freeform 5"/>
          <p:cNvSpPr>
            <a:spLocks/>
          </p:cNvSpPr>
          <p:nvPr/>
        </p:nvSpPr>
        <p:spPr bwMode="auto">
          <a:xfrm>
            <a:off x="2119313" y="1857375"/>
            <a:ext cx="6270625" cy="28908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5" y="229"/>
              </a:cxn>
              <a:cxn ang="0">
                <a:pos x="91" y="339"/>
              </a:cxn>
              <a:cxn ang="0">
                <a:pos x="119" y="403"/>
              </a:cxn>
              <a:cxn ang="0">
                <a:pos x="164" y="421"/>
              </a:cxn>
              <a:cxn ang="0">
                <a:pos x="201" y="467"/>
              </a:cxn>
              <a:cxn ang="0">
                <a:pos x="219" y="521"/>
              </a:cxn>
              <a:cxn ang="0">
                <a:pos x="238" y="567"/>
              </a:cxn>
              <a:cxn ang="0">
                <a:pos x="311" y="668"/>
              </a:cxn>
              <a:cxn ang="0">
                <a:pos x="411" y="823"/>
              </a:cxn>
              <a:cxn ang="0">
                <a:pos x="466" y="860"/>
              </a:cxn>
              <a:cxn ang="0">
                <a:pos x="521" y="915"/>
              </a:cxn>
              <a:cxn ang="0">
                <a:pos x="594" y="960"/>
              </a:cxn>
              <a:cxn ang="0">
                <a:pos x="658" y="1006"/>
              </a:cxn>
              <a:cxn ang="0">
                <a:pos x="750" y="1061"/>
              </a:cxn>
              <a:cxn ang="0">
                <a:pos x="850" y="1161"/>
              </a:cxn>
              <a:cxn ang="0">
                <a:pos x="1006" y="1308"/>
              </a:cxn>
              <a:cxn ang="0">
                <a:pos x="1060" y="1344"/>
              </a:cxn>
              <a:cxn ang="0">
                <a:pos x="1134" y="1408"/>
              </a:cxn>
              <a:cxn ang="0">
                <a:pos x="1188" y="1427"/>
              </a:cxn>
              <a:cxn ang="0">
                <a:pos x="1243" y="1454"/>
              </a:cxn>
              <a:cxn ang="0">
                <a:pos x="1344" y="1509"/>
              </a:cxn>
              <a:cxn ang="0">
                <a:pos x="1390" y="1545"/>
              </a:cxn>
              <a:cxn ang="0">
                <a:pos x="1499" y="1582"/>
              </a:cxn>
              <a:cxn ang="0">
                <a:pos x="1710" y="1664"/>
              </a:cxn>
              <a:cxn ang="0">
                <a:pos x="2048" y="1747"/>
              </a:cxn>
              <a:cxn ang="0">
                <a:pos x="3200" y="1701"/>
              </a:cxn>
              <a:cxn ang="0">
                <a:pos x="3255" y="1664"/>
              </a:cxn>
              <a:cxn ang="0">
                <a:pos x="3273" y="1637"/>
              </a:cxn>
              <a:cxn ang="0">
                <a:pos x="3328" y="1609"/>
              </a:cxn>
              <a:cxn ang="0">
                <a:pos x="3355" y="1582"/>
              </a:cxn>
              <a:cxn ang="0">
                <a:pos x="3392" y="1555"/>
              </a:cxn>
              <a:cxn ang="0">
                <a:pos x="3474" y="1509"/>
              </a:cxn>
              <a:cxn ang="0">
                <a:pos x="3538" y="1445"/>
              </a:cxn>
              <a:cxn ang="0">
                <a:pos x="3739" y="1225"/>
              </a:cxn>
              <a:cxn ang="0">
                <a:pos x="3803" y="1088"/>
              </a:cxn>
              <a:cxn ang="0">
                <a:pos x="3895" y="951"/>
              </a:cxn>
              <a:cxn ang="0">
                <a:pos x="3950" y="677"/>
              </a:cxn>
            </a:cxnLst>
            <a:rect l="0" t="0" r="r" b="b"/>
            <a:pathLst>
              <a:path w="3950" h="1821">
                <a:moveTo>
                  <a:pt x="0" y="0"/>
                </a:moveTo>
                <a:cubicBezTo>
                  <a:pt x="15" y="77"/>
                  <a:pt x="19" y="159"/>
                  <a:pt x="55" y="229"/>
                </a:cubicBezTo>
                <a:cubicBezTo>
                  <a:pt x="64" y="273"/>
                  <a:pt x="76" y="298"/>
                  <a:pt x="91" y="339"/>
                </a:cubicBezTo>
                <a:cubicBezTo>
                  <a:pt x="100" y="362"/>
                  <a:pt x="96" y="386"/>
                  <a:pt x="119" y="403"/>
                </a:cubicBezTo>
                <a:cubicBezTo>
                  <a:pt x="132" y="412"/>
                  <a:pt x="149" y="415"/>
                  <a:pt x="164" y="421"/>
                </a:cubicBezTo>
                <a:cubicBezTo>
                  <a:pt x="175" y="437"/>
                  <a:pt x="192" y="449"/>
                  <a:pt x="201" y="467"/>
                </a:cubicBezTo>
                <a:cubicBezTo>
                  <a:pt x="209" y="484"/>
                  <a:pt x="212" y="503"/>
                  <a:pt x="219" y="521"/>
                </a:cubicBezTo>
                <a:cubicBezTo>
                  <a:pt x="225" y="537"/>
                  <a:pt x="231" y="552"/>
                  <a:pt x="238" y="567"/>
                </a:cubicBezTo>
                <a:cubicBezTo>
                  <a:pt x="257" y="604"/>
                  <a:pt x="288" y="633"/>
                  <a:pt x="311" y="668"/>
                </a:cubicBezTo>
                <a:cubicBezTo>
                  <a:pt x="343" y="716"/>
                  <a:pt x="374" y="778"/>
                  <a:pt x="411" y="823"/>
                </a:cubicBezTo>
                <a:cubicBezTo>
                  <a:pt x="441" y="859"/>
                  <a:pt x="421" y="824"/>
                  <a:pt x="466" y="860"/>
                </a:cubicBezTo>
                <a:cubicBezTo>
                  <a:pt x="486" y="876"/>
                  <a:pt x="503" y="897"/>
                  <a:pt x="521" y="915"/>
                </a:cubicBezTo>
                <a:cubicBezTo>
                  <a:pt x="541" y="935"/>
                  <a:pt x="571" y="943"/>
                  <a:pt x="594" y="960"/>
                </a:cubicBezTo>
                <a:cubicBezTo>
                  <a:pt x="621" y="979"/>
                  <a:pt x="625" y="995"/>
                  <a:pt x="658" y="1006"/>
                </a:cubicBezTo>
                <a:cubicBezTo>
                  <a:pt x="695" y="1033"/>
                  <a:pt x="706" y="1050"/>
                  <a:pt x="750" y="1061"/>
                </a:cubicBezTo>
                <a:cubicBezTo>
                  <a:pt x="778" y="1102"/>
                  <a:pt x="811" y="1132"/>
                  <a:pt x="850" y="1161"/>
                </a:cubicBezTo>
                <a:cubicBezTo>
                  <a:pt x="877" y="1216"/>
                  <a:pt x="954" y="1273"/>
                  <a:pt x="1006" y="1308"/>
                </a:cubicBezTo>
                <a:cubicBezTo>
                  <a:pt x="1041" y="1361"/>
                  <a:pt x="1001" y="1314"/>
                  <a:pt x="1060" y="1344"/>
                </a:cubicBezTo>
                <a:cubicBezTo>
                  <a:pt x="1087" y="1358"/>
                  <a:pt x="1109" y="1392"/>
                  <a:pt x="1134" y="1408"/>
                </a:cubicBezTo>
                <a:cubicBezTo>
                  <a:pt x="1150" y="1418"/>
                  <a:pt x="1171" y="1418"/>
                  <a:pt x="1188" y="1427"/>
                </a:cubicBezTo>
                <a:cubicBezTo>
                  <a:pt x="1251" y="1459"/>
                  <a:pt x="1182" y="1434"/>
                  <a:pt x="1243" y="1454"/>
                </a:cubicBezTo>
                <a:cubicBezTo>
                  <a:pt x="1277" y="1486"/>
                  <a:pt x="1298" y="1494"/>
                  <a:pt x="1344" y="1509"/>
                </a:cubicBezTo>
                <a:cubicBezTo>
                  <a:pt x="1360" y="1520"/>
                  <a:pt x="1372" y="1537"/>
                  <a:pt x="1390" y="1545"/>
                </a:cubicBezTo>
                <a:cubicBezTo>
                  <a:pt x="1425" y="1560"/>
                  <a:pt x="1499" y="1582"/>
                  <a:pt x="1499" y="1582"/>
                </a:cubicBezTo>
                <a:cubicBezTo>
                  <a:pt x="1551" y="1631"/>
                  <a:pt x="1641" y="1651"/>
                  <a:pt x="1710" y="1664"/>
                </a:cubicBezTo>
                <a:cubicBezTo>
                  <a:pt x="1814" y="1719"/>
                  <a:pt x="1932" y="1737"/>
                  <a:pt x="2048" y="1747"/>
                </a:cubicBezTo>
                <a:cubicBezTo>
                  <a:pt x="2428" y="1821"/>
                  <a:pt x="2834" y="1819"/>
                  <a:pt x="3200" y="1701"/>
                </a:cubicBezTo>
                <a:cubicBezTo>
                  <a:pt x="3218" y="1689"/>
                  <a:pt x="3243" y="1682"/>
                  <a:pt x="3255" y="1664"/>
                </a:cubicBezTo>
                <a:cubicBezTo>
                  <a:pt x="3261" y="1655"/>
                  <a:pt x="3264" y="1644"/>
                  <a:pt x="3273" y="1637"/>
                </a:cubicBezTo>
                <a:cubicBezTo>
                  <a:pt x="3289" y="1625"/>
                  <a:pt x="3311" y="1620"/>
                  <a:pt x="3328" y="1609"/>
                </a:cubicBezTo>
                <a:cubicBezTo>
                  <a:pt x="3339" y="1602"/>
                  <a:pt x="3345" y="1590"/>
                  <a:pt x="3355" y="1582"/>
                </a:cubicBezTo>
                <a:cubicBezTo>
                  <a:pt x="3367" y="1572"/>
                  <a:pt x="3379" y="1563"/>
                  <a:pt x="3392" y="1555"/>
                </a:cubicBezTo>
                <a:cubicBezTo>
                  <a:pt x="3401" y="1549"/>
                  <a:pt x="3459" y="1524"/>
                  <a:pt x="3474" y="1509"/>
                </a:cubicBezTo>
                <a:cubicBezTo>
                  <a:pt x="3559" y="1424"/>
                  <a:pt x="3443" y="1516"/>
                  <a:pt x="3538" y="1445"/>
                </a:cubicBezTo>
                <a:cubicBezTo>
                  <a:pt x="3566" y="1358"/>
                  <a:pt x="3664" y="1276"/>
                  <a:pt x="3739" y="1225"/>
                </a:cubicBezTo>
                <a:cubicBezTo>
                  <a:pt x="3764" y="1178"/>
                  <a:pt x="3776" y="1134"/>
                  <a:pt x="3803" y="1088"/>
                </a:cubicBezTo>
                <a:cubicBezTo>
                  <a:pt x="3830" y="959"/>
                  <a:pt x="3809" y="1020"/>
                  <a:pt x="3895" y="951"/>
                </a:cubicBezTo>
                <a:cubicBezTo>
                  <a:pt x="3942" y="857"/>
                  <a:pt x="3950" y="782"/>
                  <a:pt x="3950" y="677"/>
                </a:cubicBezTo>
              </a:path>
            </a:pathLst>
          </a:custGeom>
          <a:noFill/>
          <a:ln w="76200" cap="flat" cmpd="sng">
            <a:solidFill>
              <a:srgbClr val="FFFF00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521734" name="Freeform 6"/>
          <p:cNvSpPr>
            <a:spLocks/>
          </p:cNvSpPr>
          <p:nvPr/>
        </p:nvSpPr>
        <p:spPr bwMode="auto">
          <a:xfrm>
            <a:off x="3251200" y="2046288"/>
            <a:ext cx="3643313" cy="18113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6" y="119"/>
              </a:cxn>
              <a:cxn ang="0">
                <a:pos x="137" y="302"/>
              </a:cxn>
              <a:cxn ang="0">
                <a:pos x="238" y="375"/>
              </a:cxn>
              <a:cxn ang="0">
                <a:pos x="274" y="439"/>
              </a:cxn>
              <a:cxn ang="0">
                <a:pos x="302" y="457"/>
              </a:cxn>
              <a:cxn ang="0">
                <a:pos x="347" y="503"/>
              </a:cxn>
              <a:cxn ang="0">
                <a:pos x="466" y="622"/>
              </a:cxn>
              <a:cxn ang="0">
                <a:pos x="649" y="887"/>
              </a:cxn>
              <a:cxn ang="0">
                <a:pos x="768" y="988"/>
              </a:cxn>
              <a:cxn ang="0">
                <a:pos x="1134" y="1088"/>
              </a:cxn>
              <a:cxn ang="0">
                <a:pos x="1509" y="1106"/>
              </a:cxn>
              <a:cxn ang="0">
                <a:pos x="1765" y="1061"/>
              </a:cxn>
              <a:cxn ang="0">
                <a:pos x="1829" y="1042"/>
              </a:cxn>
              <a:cxn ang="0">
                <a:pos x="1847" y="1015"/>
              </a:cxn>
              <a:cxn ang="0">
                <a:pos x="1874" y="997"/>
              </a:cxn>
              <a:cxn ang="0">
                <a:pos x="2011" y="905"/>
              </a:cxn>
              <a:cxn ang="0">
                <a:pos x="2085" y="850"/>
              </a:cxn>
              <a:cxn ang="0">
                <a:pos x="2149" y="777"/>
              </a:cxn>
              <a:cxn ang="0">
                <a:pos x="2185" y="759"/>
              </a:cxn>
              <a:cxn ang="0">
                <a:pos x="2231" y="713"/>
              </a:cxn>
              <a:cxn ang="0">
                <a:pos x="2267" y="686"/>
              </a:cxn>
              <a:cxn ang="0">
                <a:pos x="2295" y="622"/>
              </a:cxn>
            </a:cxnLst>
            <a:rect l="0" t="0" r="r" b="b"/>
            <a:pathLst>
              <a:path w="2295" h="1141">
                <a:moveTo>
                  <a:pt x="0" y="0"/>
                </a:moveTo>
                <a:cubicBezTo>
                  <a:pt x="9" y="47"/>
                  <a:pt x="26" y="77"/>
                  <a:pt x="46" y="119"/>
                </a:cubicBezTo>
                <a:cubicBezTo>
                  <a:pt x="50" y="128"/>
                  <a:pt x="121" y="292"/>
                  <a:pt x="137" y="302"/>
                </a:cubicBezTo>
                <a:cubicBezTo>
                  <a:pt x="174" y="326"/>
                  <a:pt x="202" y="352"/>
                  <a:pt x="238" y="375"/>
                </a:cubicBezTo>
                <a:cubicBezTo>
                  <a:pt x="252" y="395"/>
                  <a:pt x="258" y="420"/>
                  <a:pt x="274" y="439"/>
                </a:cubicBezTo>
                <a:cubicBezTo>
                  <a:pt x="281" y="448"/>
                  <a:pt x="294" y="450"/>
                  <a:pt x="302" y="457"/>
                </a:cubicBezTo>
                <a:cubicBezTo>
                  <a:pt x="318" y="471"/>
                  <a:pt x="336" y="485"/>
                  <a:pt x="347" y="503"/>
                </a:cubicBezTo>
                <a:cubicBezTo>
                  <a:pt x="392" y="575"/>
                  <a:pt x="389" y="591"/>
                  <a:pt x="466" y="622"/>
                </a:cubicBezTo>
                <a:cubicBezTo>
                  <a:pt x="526" y="711"/>
                  <a:pt x="555" y="824"/>
                  <a:pt x="649" y="887"/>
                </a:cubicBezTo>
                <a:cubicBezTo>
                  <a:pt x="668" y="943"/>
                  <a:pt x="720" y="960"/>
                  <a:pt x="768" y="988"/>
                </a:cubicBezTo>
                <a:cubicBezTo>
                  <a:pt x="872" y="1048"/>
                  <a:pt x="1019" y="1073"/>
                  <a:pt x="1134" y="1088"/>
                </a:cubicBezTo>
                <a:cubicBezTo>
                  <a:pt x="1240" y="1141"/>
                  <a:pt x="1403" y="1111"/>
                  <a:pt x="1509" y="1106"/>
                </a:cubicBezTo>
                <a:cubicBezTo>
                  <a:pt x="1586" y="1067"/>
                  <a:pt x="1680" y="1073"/>
                  <a:pt x="1765" y="1061"/>
                </a:cubicBezTo>
                <a:cubicBezTo>
                  <a:pt x="1786" y="1054"/>
                  <a:pt x="1811" y="1054"/>
                  <a:pt x="1829" y="1042"/>
                </a:cubicBezTo>
                <a:cubicBezTo>
                  <a:pt x="1838" y="1036"/>
                  <a:pt x="1839" y="1023"/>
                  <a:pt x="1847" y="1015"/>
                </a:cubicBezTo>
                <a:cubicBezTo>
                  <a:pt x="1855" y="1007"/>
                  <a:pt x="1865" y="1003"/>
                  <a:pt x="1874" y="997"/>
                </a:cubicBezTo>
                <a:cubicBezTo>
                  <a:pt x="1911" y="942"/>
                  <a:pt x="1947" y="921"/>
                  <a:pt x="2011" y="905"/>
                </a:cubicBezTo>
                <a:cubicBezTo>
                  <a:pt x="2033" y="874"/>
                  <a:pt x="2049" y="863"/>
                  <a:pt x="2085" y="850"/>
                </a:cubicBezTo>
                <a:cubicBezTo>
                  <a:pt x="2118" y="801"/>
                  <a:pt x="2108" y="801"/>
                  <a:pt x="2149" y="777"/>
                </a:cubicBezTo>
                <a:cubicBezTo>
                  <a:pt x="2161" y="770"/>
                  <a:pt x="2174" y="767"/>
                  <a:pt x="2185" y="759"/>
                </a:cubicBezTo>
                <a:cubicBezTo>
                  <a:pt x="2202" y="746"/>
                  <a:pt x="2215" y="727"/>
                  <a:pt x="2231" y="713"/>
                </a:cubicBezTo>
                <a:cubicBezTo>
                  <a:pt x="2242" y="703"/>
                  <a:pt x="2255" y="695"/>
                  <a:pt x="2267" y="686"/>
                </a:cubicBezTo>
                <a:cubicBezTo>
                  <a:pt x="2274" y="666"/>
                  <a:pt x="2295" y="641"/>
                  <a:pt x="2295" y="622"/>
                </a:cubicBezTo>
              </a:path>
            </a:pathLst>
          </a:custGeom>
          <a:noFill/>
          <a:ln w="76200" cap="flat" cmpd="sng">
            <a:solidFill>
              <a:srgbClr val="FFFF00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521735" name="Freeform 7"/>
          <p:cNvSpPr>
            <a:spLocks/>
          </p:cNvSpPr>
          <p:nvPr/>
        </p:nvSpPr>
        <p:spPr bwMode="auto">
          <a:xfrm>
            <a:off x="609600" y="2989263"/>
            <a:ext cx="8113713" cy="3787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3" y="266"/>
              </a:cxn>
              <a:cxn ang="0">
                <a:pos x="119" y="403"/>
              </a:cxn>
              <a:cxn ang="0">
                <a:pos x="165" y="421"/>
              </a:cxn>
              <a:cxn ang="0">
                <a:pos x="256" y="631"/>
              </a:cxn>
              <a:cxn ang="0">
                <a:pos x="265" y="686"/>
              </a:cxn>
              <a:cxn ang="0">
                <a:pos x="329" y="796"/>
              </a:cxn>
              <a:cxn ang="0">
                <a:pos x="366" y="860"/>
              </a:cxn>
              <a:cxn ang="0">
                <a:pos x="384" y="896"/>
              </a:cxn>
              <a:cxn ang="0">
                <a:pos x="411" y="924"/>
              </a:cxn>
              <a:cxn ang="0">
                <a:pos x="421" y="960"/>
              </a:cxn>
              <a:cxn ang="0">
                <a:pos x="503" y="1098"/>
              </a:cxn>
              <a:cxn ang="0">
                <a:pos x="539" y="1152"/>
              </a:cxn>
              <a:cxn ang="0">
                <a:pos x="558" y="1207"/>
              </a:cxn>
              <a:cxn ang="0">
                <a:pos x="585" y="1235"/>
              </a:cxn>
              <a:cxn ang="0">
                <a:pos x="603" y="1262"/>
              </a:cxn>
              <a:cxn ang="0">
                <a:pos x="667" y="1299"/>
              </a:cxn>
              <a:cxn ang="0">
                <a:pos x="704" y="1372"/>
              </a:cxn>
              <a:cxn ang="0">
                <a:pos x="731" y="1427"/>
              </a:cxn>
              <a:cxn ang="0">
                <a:pos x="850" y="1619"/>
              </a:cxn>
              <a:cxn ang="0">
                <a:pos x="905" y="1674"/>
              </a:cxn>
              <a:cxn ang="0">
                <a:pos x="914" y="1710"/>
              </a:cxn>
              <a:cxn ang="0">
                <a:pos x="933" y="1728"/>
              </a:cxn>
              <a:cxn ang="0">
                <a:pos x="951" y="1802"/>
              </a:cxn>
              <a:cxn ang="0">
                <a:pos x="1006" y="1838"/>
              </a:cxn>
              <a:cxn ang="0">
                <a:pos x="1143" y="2048"/>
              </a:cxn>
              <a:cxn ang="0">
                <a:pos x="1179" y="2094"/>
              </a:cxn>
              <a:cxn ang="0">
                <a:pos x="1189" y="2122"/>
              </a:cxn>
              <a:cxn ang="0">
                <a:pos x="1262" y="2176"/>
              </a:cxn>
              <a:cxn ang="0">
                <a:pos x="1353" y="2250"/>
              </a:cxn>
              <a:cxn ang="0">
                <a:pos x="1426" y="2268"/>
              </a:cxn>
              <a:cxn ang="0">
                <a:pos x="1554" y="2295"/>
              </a:cxn>
              <a:cxn ang="0">
                <a:pos x="1883" y="2323"/>
              </a:cxn>
              <a:cxn ang="0">
                <a:pos x="2825" y="2332"/>
              </a:cxn>
              <a:cxn ang="0">
                <a:pos x="3145" y="2304"/>
              </a:cxn>
              <a:cxn ang="0">
                <a:pos x="3483" y="2277"/>
              </a:cxn>
              <a:cxn ang="0">
                <a:pos x="3886" y="2231"/>
              </a:cxn>
              <a:cxn ang="0">
                <a:pos x="3986" y="2195"/>
              </a:cxn>
              <a:cxn ang="0">
                <a:pos x="4032" y="2158"/>
              </a:cxn>
              <a:cxn ang="0">
                <a:pos x="4133" y="2131"/>
              </a:cxn>
              <a:cxn ang="0">
                <a:pos x="4343" y="2076"/>
              </a:cxn>
              <a:cxn ang="0">
                <a:pos x="4517" y="1966"/>
              </a:cxn>
              <a:cxn ang="0">
                <a:pos x="4571" y="1911"/>
              </a:cxn>
              <a:cxn ang="0">
                <a:pos x="4672" y="1847"/>
              </a:cxn>
              <a:cxn ang="0">
                <a:pos x="4763" y="1747"/>
              </a:cxn>
              <a:cxn ang="0">
                <a:pos x="4782" y="1728"/>
              </a:cxn>
              <a:cxn ang="0">
                <a:pos x="4873" y="1619"/>
              </a:cxn>
              <a:cxn ang="0">
                <a:pos x="4891" y="1591"/>
              </a:cxn>
              <a:cxn ang="0">
                <a:pos x="4901" y="1564"/>
              </a:cxn>
              <a:cxn ang="0">
                <a:pos x="4974" y="1463"/>
              </a:cxn>
              <a:cxn ang="0">
                <a:pos x="5010" y="1408"/>
              </a:cxn>
              <a:cxn ang="0">
                <a:pos x="5029" y="1344"/>
              </a:cxn>
              <a:cxn ang="0">
                <a:pos x="5047" y="1308"/>
              </a:cxn>
              <a:cxn ang="0">
                <a:pos x="5001" y="1317"/>
              </a:cxn>
              <a:cxn ang="0">
                <a:pos x="5038" y="1207"/>
              </a:cxn>
              <a:cxn ang="0">
                <a:pos x="5074" y="1125"/>
              </a:cxn>
              <a:cxn ang="0">
                <a:pos x="5083" y="1088"/>
              </a:cxn>
              <a:cxn ang="0">
                <a:pos x="5093" y="1015"/>
              </a:cxn>
              <a:cxn ang="0">
                <a:pos x="5111" y="960"/>
              </a:cxn>
            </a:cxnLst>
            <a:rect l="0" t="0" r="r" b="b"/>
            <a:pathLst>
              <a:path w="5111" h="2386">
                <a:moveTo>
                  <a:pt x="0" y="0"/>
                </a:moveTo>
                <a:cubicBezTo>
                  <a:pt x="22" y="90"/>
                  <a:pt x="48" y="177"/>
                  <a:pt x="73" y="266"/>
                </a:cubicBezTo>
                <a:cubicBezTo>
                  <a:pt x="80" y="292"/>
                  <a:pt x="105" y="387"/>
                  <a:pt x="119" y="403"/>
                </a:cubicBezTo>
                <a:cubicBezTo>
                  <a:pt x="130" y="415"/>
                  <a:pt x="150" y="415"/>
                  <a:pt x="165" y="421"/>
                </a:cubicBezTo>
                <a:cubicBezTo>
                  <a:pt x="222" y="478"/>
                  <a:pt x="243" y="549"/>
                  <a:pt x="256" y="631"/>
                </a:cubicBezTo>
                <a:cubicBezTo>
                  <a:pt x="259" y="649"/>
                  <a:pt x="258" y="669"/>
                  <a:pt x="265" y="686"/>
                </a:cubicBezTo>
                <a:cubicBezTo>
                  <a:pt x="281" y="725"/>
                  <a:pt x="312" y="757"/>
                  <a:pt x="329" y="796"/>
                </a:cubicBezTo>
                <a:cubicBezTo>
                  <a:pt x="355" y="855"/>
                  <a:pt x="332" y="828"/>
                  <a:pt x="366" y="860"/>
                </a:cubicBezTo>
                <a:cubicBezTo>
                  <a:pt x="372" y="872"/>
                  <a:pt x="376" y="885"/>
                  <a:pt x="384" y="896"/>
                </a:cubicBezTo>
                <a:cubicBezTo>
                  <a:pt x="391" y="907"/>
                  <a:pt x="405" y="913"/>
                  <a:pt x="411" y="924"/>
                </a:cubicBezTo>
                <a:cubicBezTo>
                  <a:pt x="417" y="935"/>
                  <a:pt x="417" y="948"/>
                  <a:pt x="421" y="960"/>
                </a:cubicBezTo>
                <a:cubicBezTo>
                  <a:pt x="442" y="1016"/>
                  <a:pt x="453" y="1064"/>
                  <a:pt x="503" y="1098"/>
                </a:cubicBezTo>
                <a:cubicBezTo>
                  <a:pt x="515" y="1116"/>
                  <a:pt x="527" y="1134"/>
                  <a:pt x="539" y="1152"/>
                </a:cubicBezTo>
                <a:cubicBezTo>
                  <a:pt x="550" y="1168"/>
                  <a:pt x="545" y="1193"/>
                  <a:pt x="558" y="1207"/>
                </a:cubicBezTo>
                <a:cubicBezTo>
                  <a:pt x="567" y="1216"/>
                  <a:pt x="577" y="1225"/>
                  <a:pt x="585" y="1235"/>
                </a:cubicBezTo>
                <a:cubicBezTo>
                  <a:pt x="592" y="1243"/>
                  <a:pt x="595" y="1255"/>
                  <a:pt x="603" y="1262"/>
                </a:cubicBezTo>
                <a:cubicBezTo>
                  <a:pt x="622" y="1278"/>
                  <a:pt x="647" y="1285"/>
                  <a:pt x="667" y="1299"/>
                </a:cubicBezTo>
                <a:cubicBezTo>
                  <a:pt x="692" y="1411"/>
                  <a:pt x="656" y="1287"/>
                  <a:pt x="704" y="1372"/>
                </a:cubicBezTo>
                <a:cubicBezTo>
                  <a:pt x="749" y="1453"/>
                  <a:pt x="680" y="1374"/>
                  <a:pt x="731" y="1427"/>
                </a:cubicBezTo>
                <a:cubicBezTo>
                  <a:pt x="760" y="1504"/>
                  <a:pt x="794" y="1559"/>
                  <a:pt x="850" y="1619"/>
                </a:cubicBezTo>
                <a:cubicBezTo>
                  <a:pt x="862" y="1654"/>
                  <a:pt x="870" y="1661"/>
                  <a:pt x="905" y="1674"/>
                </a:cubicBezTo>
                <a:cubicBezTo>
                  <a:pt x="908" y="1686"/>
                  <a:pt x="908" y="1699"/>
                  <a:pt x="914" y="1710"/>
                </a:cubicBezTo>
                <a:cubicBezTo>
                  <a:pt x="918" y="1718"/>
                  <a:pt x="930" y="1720"/>
                  <a:pt x="933" y="1728"/>
                </a:cubicBezTo>
                <a:cubicBezTo>
                  <a:pt x="943" y="1751"/>
                  <a:pt x="933" y="1784"/>
                  <a:pt x="951" y="1802"/>
                </a:cubicBezTo>
                <a:cubicBezTo>
                  <a:pt x="966" y="1818"/>
                  <a:pt x="990" y="1823"/>
                  <a:pt x="1006" y="1838"/>
                </a:cubicBezTo>
                <a:cubicBezTo>
                  <a:pt x="1027" y="1926"/>
                  <a:pt x="1095" y="1975"/>
                  <a:pt x="1143" y="2048"/>
                </a:cubicBezTo>
                <a:cubicBezTo>
                  <a:pt x="1165" y="2117"/>
                  <a:pt x="1133" y="2037"/>
                  <a:pt x="1179" y="2094"/>
                </a:cubicBezTo>
                <a:cubicBezTo>
                  <a:pt x="1185" y="2102"/>
                  <a:pt x="1182" y="2115"/>
                  <a:pt x="1189" y="2122"/>
                </a:cubicBezTo>
                <a:cubicBezTo>
                  <a:pt x="1210" y="2143"/>
                  <a:pt x="1240" y="2155"/>
                  <a:pt x="1262" y="2176"/>
                </a:cubicBezTo>
                <a:cubicBezTo>
                  <a:pt x="1277" y="2224"/>
                  <a:pt x="1307" y="2237"/>
                  <a:pt x="1353" y="2250"/>
                </a:cubicBezTo>
                <a:cubicBezTo>
                  <a:pt x="1377" y="2257"/>
                  <a:pt x="1426" y="2268"/>
                  <a:pt x="1426" y="2268"/>
                </a:cubicBezTo>
                <a:cubicBezTo>
                  <a:pt x="1485" y="2306"/>
                  <a:pt x="1436" y="2280"/>
                  <a:pt x="1554" y="2295"/>
                </a:cubicBezTo>
                <a:cubicBezTo>
                  <a:pt x="1663" y="2308"/>
                  <a:pt x="1773" y="2314"/>
                  <a:pt x="1883" y="2323"/>
                </a:cubicBezTo>
                <a:cubicBezTo>
                  <a:pt x="2205" y="2386"/>
                  <a:pt x="2395" y="2337"/>
                  <a:pt x="2825" y="2332"/>
                </a:cubicBezTo>
                <a:cubicBezTo>
                  <a:pt x="2933" y="2324"/>
                  <a:pt x="3037" y="2311"/>
                  <a:pt x="3145" y="2304"/>
                </a:cubicBezTo>
                <a:cubicBezTo>
                  <a:pt x="3260" y="2285"/>
                  <a:pt x="3364" y="2282"/>
                  <a:pt x="3483" y="2277"/>
                </a:cubicBezTo>
                <a:cubicBezTo>
                  <a:pt x="3582" y="2245"/>
                  <a:pt x="3769" y="2240"/>
                  <a:pt x="3886" y="2231"/>
                </a:cubicBezTo>
                <a:cubicBezTo>
                  <a:pt x="3972" y="2174"/>
                  <a:pt x="3814" y="2274"/>
                  <a:pt x="3986" y="2195"/>
                </a:cubicBezTo>
                <a:cubicBezTo>
                  <a:pt x="4004" y="2187"/>
                  <a:pt x="4015" y="2168"/>
                  <a:pt x="4032" y="2158"/>
                </a:cubicBezTo>
                <a:cubicBezTo>
                  <a:pt x="4068" y="2136"/>
                  <a:pt x="4093" y="2139"/>
                  <a:pt x="4133" y="2131"/>
                </a:cubicBezTo>
                <a:cubicBezTo>
                  <a:pt x="4205" y="2117"/>
                  <a:pt x="4271" y="2088"/>
                  <a:pt x="4343" y="2076"/>
                </a:cubicBezTo>
                <a:cubicBezTo>
                  <a:pt x="4398" y="2033"/>
                  <a:pt x="4459" y="2003"/>
                  <a:pt x="4517" y="1966"/>
                </a:cubicBezTo>
                <a:cubicBezTo>
                  <a:pt x="4551" y="1915"/>
                  <a:pt x="4516" y="1961"/>
                  <a:pt x="4571" y="1911"/>
                </a:cubicBezTo>
                <a:cubicBezTo>
                  <a:pt x="4645" y="1843"/>
                  <a:pt x="4596" y="1862"/>
                  <a:pt x="4672" y="1847"/>
                </a:cubicBezTo>
                <a:cubicBezTo>
                  <a:pt x="4685" y="1807"/>
                  <a:pt x="4733" y="1777"/>
                  <a:pt x="4763" y="1747"/>
                </a:cubicBezTo>
                <a:cubicBezTo>
                  <a:pt x="4769" y="1741"/>
                  <a:pt x="4782" y="1728"/>
                  <a:pt x="4782" y="1728"/>
                </a:cubicBezTo>
                <a:cubicBezTo>
                  <a:pt x="4799" y="1678"/>
                  <a:pt x="4830" y="1648"/>
                  <a:pt x="4873" y="1619"/>
                </a:cubicBezTo>
                <a:cubicBezTo>
                  <a:pt x="4879" y="1610"/>
                  <a:pt x="4886" y="1601"/>
                  <a:pt x="4891" y="1591"/>
                </a:cubicBezTo>
                <a:cubicBezTo>
                  <a:pt x="4895" y="1582"/>
                  <a:pt x="4896" y="1572"/>
                  <a:pt x="4901" y="1564"/>
                </a:cubicBezTo>
                <a:cubicBezTo>
                  <a:pt x="4922" y="1527"/>
                  <a:pt x="4952" y="1500"/>
                  <a:pt x="4974" y="1463"/>
                </a:cubicBezTo>
                <a:cubicBezTo>
                  <a:pt x="4985" y="1444"/>
                  <a:pt x="5010" y="1408"/>
                  <a:pt x="5010" y="1408"/>
                </a:cubicBezTo>
                <a:cubicBezTo>
                  <a:pt x="5016" y="1384"/>
                  <a:pt x="5019" y="1367"/>
                  <a:pt x="5029" y="1344"/>
                </a:cubicBezTo>
                <a:cubicBezTo>
                  <a:pt x="5034" y="1332"/>
                  <a:pt x="5057" y="1317"/>
                  <a:pt x="5047" y="1308"/>
                </a:cubicBezTo>
                <a:cubicBezTo>
                  <a:pt x="5036" y="1297"/>
                  <a:pt x="5016" y="1314"/>
                  <a:pt x="5001" y="1317"/>
                </a:cubicBezTo>
                <a:cubicBezTo>
                  <a:pt x="5009" y="1274"/>
                  <a:pt x="5014" y="1243"/>
                  <a:pt x="5038" y="1207"/>
                </a:cubicBezTo>
                <a:cubicBezTo>
                  <a:pt x="5059" y="1142"/>
                  <a:pt x="5045" y="1168"/>
                  <a:pt x="5074" y="1125"/>
                </a:cubicBezTo>
                <a:cubicBezTo>
                  <a:pt x="5077" y="1113"/>
                  <a:pt x="5081" y="1101"/>
                  <a:pt x="5083" y="1088"/>
                </a:cubicBezTo>
                <a:cubicBezTo>
                  <a:pt x="5087" y="1064"/>
                  <a:pt x="5088" y="1039"/>
                  <a:pt x="5093" y="1015"/>
                </a:cubicBezTo>
                <a:cubicBezTo>
                  <a:pt x="5097" y="996"/>
                  <a:pt x="5111" y="960"/>
                  <a:pt x="5111" y="960"/>
                </a:cubicBezTo>
              </a:path>
            </a:pathLst>
          </a:custGeom>
          <a:noFill/>
          <a:ln w="76200" cap="flat" cmpd="sng">
            <a:solidFill>
              <a:srgbClr val="FFFF00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521736" name="Rectangle 8"/>
          <p:cNvSpPr>
            <a:spLocks noChangeArrowheads="1"/>
          </p:cNvSpPr>
          <p:nvPr/>
        </p:nvSpPr>
        <p:spPr bwMode="auto">
          <a:xfrm>
            <a:off x="6477000" y="6629400"/>
            <a:ext cx="2667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800" b="1"/>
              <a:t>Copyright © 2010 Ryan P. Murphy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0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8077200" cy="5897563"/>
          </a:xfrm>
        </p:spPr>
        <p:txBody>
          <a:bodyPr/>
          <a:lstStyle/>
          <a:p>
            <a:r>
              <a:rPr lang="en-US">
                <a:solidFill>
                  <a:srgbClr val="FFFF00"/>
                </a:solidFill>
              </a:rPr>
              <a:t>Answer! Syncline.</a:t>
            </a:r>
          </a:p>
        </p:txBody>
      </p:sp>
      <p:pic>
        <p:nvPicPr>
          <p:cNvPr id="92508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838200"/>
            <a:ext cx="8610600" cy="581977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9250823" name="Freeform 7"/>
          <p:cNvSpPr>
            <a:spLocks/>
          </p:cNvSpPr>
          <p:nvPr/>
        </p:nvSpPr>
        <p:spPr bwMode="auto">
          <a:xfrm>
            <a:off x="609600" y="2989263"/>
            <a:ext cx="8113713" cy="3787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3" y="266"/>
              </a:cxn>
              <a:cxn ang="0">
                <a:pos x="119" y="403"/>
              </a:cxn>
              <a:cxn ang="0">
                <a:pos x="165" y="421"/>
              </a:cxn>
              <a:cxn ang="0">
                <a:pos x="256" y="631"/>
              </a:cxn>
              <a:cxn ang="0">
                <a:pos x="265" y="686"/>
              </a:cxn>
              <a:cxn ang="0">
                <a:pos x="329" y="796"/>
              </a:cxn>
              <a:cxn ang="0">
                <a:pos x="366" y="860"/>
              </a:cxn>
              <a:cxn ang="0">
                <a:pos x="384" y="896"/>
              </a:cxn>
              <a:cxn ang="0">
                <a:pos x="411" y="924"/>
              </a:cxn>
              <a:cxn ang="0">
                <a:pos x="421" y="960"/>
              </a:cxn>
              <a:cxn ang="0">
                <a:pos x="503" y="1098"/>
              </a:cxn>
              <a:cxn ang="0">
                <a:pos x="539" y="1152"/>
              </a:cxn>
              <a:cxn ang="0">
                <a:pos x="558" y="1207"/>
              </a:cxn>
              <a:cxn ang="0">
                <a:pos x="585" y="1235"/>
              </a:cxn>
              <a:cxn ang="0">
                <a:pos x="603" y="1262"/>
              </a:cxn>
              <a:cxn ang="0">
                <a:pos x="667" y="1299"/>
              </a:cxn>
              <a:cxn ang="0">
                <a:pos x="704" y="1372"/>
              </a:cxn>
              <a:cxn ang="0">
                <a:pos x="731" y="1427"/>
              </a:cxn>
              <a:cxn ang="0">
                <a:pos x="850" y="1619"/>
              </a:cxn>
              <a:cxn ang="0">
                <a:pos x="905" y="1674"/>
              </a:cxn>
              <a:cxn ang="0">
                <a:pos x="914" y="1710"/>
              </a:cxn>
              <a:cxn ang="0">
                <a:pos x="933" y="1728"/>
              </a:cxn>
              <a:cxn ang="0">
                <a:pos x="951" y="1802"/>
              </a:cxn>
              <a:cxn ang="0">
                <a:pos x="1006" y="1838"/>
              </a:cxn>
              <a:cxn ang="0">
                <a:pos x="1143" y="2048"/>
              </a:cxn>
              <a:cxn ang="0">
                <a:pos x="1179" y="2094"/>
              </a:cxn>
              <a:cxn ang="0">
                <a:pos x="1189" y="2122"/>
              </a:cxn>
              <a:cxn ang="0">
                <a:pos x="1262" y="2176"/>
              </a:cxn>
              <a:cxn ang="0">
                <a:pos x="1353" y="2250"/>
              </a:cxn>
              <a:cxn ang="0">
                <a:pos x="1426" y="2268"/>
              </a:cxn>
              <a:cxn ang="0">
                <a:pos x="1554" y="2295"/>
              </a:cxn>
              <a:cxn ang="0">
                <a:pos x="1883" y="2323"/>
              </a:cxn>
              <a:cxn ang="0">
                <a:pos x="2825" y="2332"/>
              </a:cxn>
              <a:cxn ang="0">
                <a:pos x="3145" y="2304"/>
              </a:cxn>
              <a:cxn ang="0">
                <a:pos x="3483" y="2277"/>
              </a:cxn>
              <a:cxn ang="0">
                <a:pos x="3886" y="2231"/>
              </a:cxn>
              <a:cxn ang="0">
                <a:pos x="3986" y="2195"/>
              </a:cxn>
              <a:cxn ang="0">
                <a:pos x="4032" y="2158"/>
              </a:cxn>
              <a:cxn ang="0">
                <a:pos x="4133" y="2131"/>
              </a:cxn>
              <a:cxn ang="0">
                <a:pos x="4343" y="2076"/>
              </a:cxn>
              <a:cxn ang="0">
                <a:pos x="4517" y="1966"/>
              </a:cxn>
              <a:cxn ang="0">
                <a:pos x="4571" y="1911"/>
              </a:cxn>
              <a:cxn ang="0">
                <a:pos x="4672" y="1847"/>
              </a:cxn>
              <a:cxn ang="0">
                <a:pos x="4763" y="1747"/>
              </a:cxn>
              <a:cxn ang="0">
                <a:pos x="4782" y="1728"/>
              </a:cxn>
              <a:cxn ang="0">
                <a:pos x="4873" y="1619"/>
              </a:cxn>
              <a:cxn ang="0">
                <a:pos x="4891" y="1591"/>
              </a:cxn>
              <a:cxn ang="0">
                <a:pos x="4901" y="1564"/>
              </a:cxn>
              <a:cxn ang="0">
                <a:pos x="4974" y="1463"/>
              </a:cxn>
              <a:cxn ang="0">
                <a:pos x="5010" y="1408"/>
              </a:cxn>
              <a:cxn ang="0">
                <a:pos x="5029" y="1344"/>
              </a:cxn>
              <a:cxn ang="0">
                <a:pos x="5047" y="1308"/>
              </a:cxn>
              <a:cxn ang="0">
                <a:pos x="5001" y="1317"/>
              </a:cxn>
              <a:cxn ang="0">
                <a:pos x="5038" y="1207"/>
              </a:cxn>
              <a:cxn ang="0">
                <a:pos x="5074" y="1125"/>
              </a:cxn>
              <a:cxn ang="0">
                <a:pos x="5083" y="1088"/>
              </a:cxn>
              <a:cxn ang="0">
                <a:pos x="5093" y="1015"/>
              </a:cxn>
              <a:cxn ang="0">
                <a:pos x="5111" y="960"/>
              </a:cxn>
            </a:cxnLst>
            <a:rect l="0" t="0" r="r" b="b"/>
            <a:pathLst>
              <a:path w="5111" h="2386">
                <a:moveTo>
                  <a:pt x="0" y="0"/>
                </a:moveTo>
                <a:cubicBezTo>
                  <a:pt x="22" y="90"/>
                  <a:pt x="48" y="177"/>
                  <a:pt x="73" y="266"/>
                </a:cubicBezTo>
                <a:cubicBezTo>
                  <a:pt x="80" y="292"/>
                  <a:pt x="105" y="387"/>
                  <a:pt x="119" y="403"/>
                </a:cubicBezTo>
                <a:cubicBezTo>
                  <a:pt x="130" y="415"/>
                  <a:pt x="150" y="415"/>
                  <a:pt x="165" y="421"/>
                </a:cubicBezTo>
                <a:cubicBezTo>
                  <a:pt x="222" y="478"/>
                  <a:pt x="243" y="549"/>
                  <a:pt x="256" y="631"/>
                </a:cubicBezTo>
                <a:cubicBezTo>
                  <a:pt x="259" y="649"/>
                  <a:pt x="258" y="669"/>
                  <a:pt x="265" y="686"/>
                </a:cubicBezTo>
                <a:cubicBezTo>
                  <a:pt x="281" y="725"/>
                  <a:pt x="312" y="757"/>
                  <a:pt x="329" y="796"/>
                </a:cubicBezTo>
                <a:cubicBezTo>
                  <a:pt x="355" y="855"/>
                  <a:pt x="332" y="828"/>
                  <a:pt x="366" y="860"/>
                </a:cubicBezTo>
                <a:cubicBezTo>
                  <a:pt x="372" y="872"/>
                  <a:pt x="376" y="885"/>
                  <a:pt x="384" y="896"/>
                </a:cubicBezTo>
                <a:cubicBezTo>
                  <a:pt x="391" y="907"/>
                  <a:pt x="405" y="913"/>
                  <a:pt x="411" y="924"/>
                </a:cubicBezTo>
                <a:cubicBezTo>
                  <a:pt x="417" y="935"/>
                  <a:pt x="417" y="948"/>
                  <a:pt x="421" y="960"/>
                </a:cubicBezTo>
                <a:cubicBezTo>
                  <a:pt x="442" y="1016"/>
                  <a:pt x="453" y="1064"/>
                  <a:pt x="503" y="1098"/>
                </a:cubicBezTo>
                <a:cubicBezTo>
                  <a:pt x="515" y="1116"/>
                  <a:pt x="527" y="1134"/>
                  <a:pt x="539" y="1152"/>
                </a:cubicBezTo>
                <a:cubicBezTo>
                  <a:pt x="550" y="1168"/>
                  <a:pt x="545" y="1193"/>
                  <a:pt x="558" y="1207"/>
                </a:cubicBezTo>
                <a:cubicBezTo>
                  <a:pt x="567" y="1216"/>
                  <a:pt x="577" y="1225"/>
                  <a:pt x="585" y="1235"/>
                </a:cubicBezTo>
                <a:cubicBezTo>
                  <a:pt x="592" y="1243"/>
                  <a:pt x="595" y="1255"/>
                  <a:pt x="603" y="1262"/>
                </a:cubicBezTo>
                <a:cubicBezTo>
                  <a:pt x="622" y="1278"/>
                  <a:pt x="647" y="1285"/>
                  <a:pt x="667" y="1299"/>
                </a:cubicBezTo>
                <a:cubicBezTo>
                  <a:pt x="692" y="1411"/>
                  <a:pt x="656" y="1287"/>
                  <a:pt x="704" y="1372"/>
                </a:cubicBezTo>
                <a:cubicBezTo>
                  <a:pt x="749" y="1453"/>
                  <a:pt x="680" y="1374"/>
                  <a:pt x="731" y="1427"/>
                </a:cubicBezTo>
                <a:cubicBezTo>
                  <a:pt x="760" y="1504"/>
                  <a:pt x="794" y="1559"/>
                  <a:pt x="850" y="1619"/>
                </a:cubicBezTo>
                <a:cubicBezTo>
                  <a:pt x="862" y="1654"/>
                  <a:pt x="870" y="1661"/>
                  <a:pt x="905" y="1674"/>
                </a:cubicBezTo>
                <a:cubicBezTo>
                  <a:pt x="908" y="1686"/>
                  <a:pt x="908" y="1699"/>
                  <a:pt x="914" y="1710"/>
                </a:cubicBezTo>
                <a:cubicBezTo>
                  <a:pt x="918" y="1718"/>
                  <a:pt x="930" y="1720"/>
                  <a:pt x="933" y="1728"/>
                </a:cubicBezTo>
                <a:cubicBezTo>
                  <a:pt x="943" y="1751"/>
                  <a:pt x="933" y="1784"/>
                  <a:pt x="951" y="1802"/>
                </a:cubicBezTo>
                <a:cubicBezTo>
                  <a:pt x="966" y="1818"/>
                  <a:pt x="990" y="1823"/>
                  <a:pt x="1006" y="1838"/>
                </a:cubicBezTo>
                <a:cubicBezTo>
                  <a:pt x="1027" y="1926"/>
                  <a:pt x="1095" y="1975"/>
                  <a:pt x="1143" y="2048"/>
                </a:cubicBezTo>
                <a:cubicBezTo>
                  <a:pt x="1165" y="2117"/>
                  <a:pt x="1133" y="2037"/>
                  <a:pt x="1179" y="2094"/>
                </a:cubicBezTo>
                <a:cubicBezTo>
                  <a:pt x="1185" y="2102"/>
                  <a:pt x="1182" y="2115"/>
                  <a:pt x="1189" y="2122"/>
                </a:cubicBezTo>
                <a:cubicBezTo>
                  <a:pt x="1210" y="2143"/>
                  <a:pt x="1240" y="2155"/>
                  <a:pt x="1262" y="2176"/>
                </a:cubicBezTo>
                <a:cubicBezTo>
                  <a:pt x="1277" y="2224"/>
                  <a:pt x="1307" y="2237"/>
                  <a:pt x="1353" y="2250"/>
                </a:cubicBezTo>
                <a:cubicBezTo>
                  <a:pt x="1377" y="2257"/>
                  <a:pt x="1426" y="2268"/>
                  <a:pt x="1426" y="2268"/>
                </a:cubicBezTo>
                <a:cubicBezTo>
                  <a:pt x="1485" y="2306"/>
                  <a:pt x="1436" y="2280"/>
                  <a:pt x="1554" y="2295"/>
                </a:cubicBezTo>
                <a:cubicBezTo>
                  <a:pt x="1663" y="2308"/>
                  <a:pt x="1773" y="2314"/>
                  <a:pt x="1883" y="2323"/>
                </a:cubicBezTo>
                <a:cubicBezTo>
                  <a:pt x="2205" y="2386"/>
                  <a:pt x="2395" y="2337"/>
                  <a:pt x="2825" y="2332"/>
                </a:cubicBezTo>
                <a:cubicBezTo>
                  <a:pt x="2933" y="2324"/>
                  <a:pt x="3037" y="2311"/>
                  <a:pt x="3145" y="2304"/>
                </a:cubicBezTo>
                <a:cubicBezTo>
                  <a:pt x="3260" y="2285"/>
                  <a:pt x="3364" y="2282"/>
                  <a:pt x="3483" y="2277"/>
                </a:cubicBezTo>
                <a:cubicBezTo>
                  <a:pt x="3582" y="2245"/>
                  <a:pt x="3769" y="2240"/>
                  <a:pt x="3886" y="2231"/>
                </a:cubicBezTo>
                <a:cubicBezTo>
                  <a:pt x="3972" y="2174"/>
                  <a:pt x="3814" y="2274"/>
                  <a:pt x="3986" y="2195"/>
                </a:cubicBezTo>
                <a:cubicBezTo>
                  <a:pt x="4004" y="2187"/>
                  <a:pt x="4015" y="2168"/>
                  <a:pt x="4032" y="2158"/>
                </a:cubicBezTo>
                <a:cubicBezTo>
                  <a:pt x="4068" y="2136"/>
                  <a:pt x="4093" y="2139"/>
                  <a:pt x="4133" y="2131"/>
                </a:cubicBezTo>
                <a:cubicBezTo>
                  <a:pt x="4205" y="2117"/>
                  <a:pt x="4271" y="2088"/>
                  <a:pt x="4343" y="2076"/>
                </a:cubicBezTo>
                <a:cubicBezTo>
                  <a:pt x="4398" y="2033"/>
                  <a:pt x="4459" y="2003"/>
                  <a:pt x="4517" y="1966"/>
                </a:cubicBezTo>
                <a:cubicBezTo>
                  <a:pt x="4551" y="1915"/>
                  <a:pt x="4516" y="1961"/>
                  <a:pt x="4571" y="1911"/>
                </a:cubicBezTo>
                <a:cubicBezTo>
                  <a:pt x="4645" y="1843"/>
                  <a:pt x="4596" y="1862"/>
                  <a:pt x="4672" y="1847"/>
                </a:cubicBezTo>
                <a:cubicBezTo>
                  <a:pt x="4685" y="1807"/>
                  <a:pt x="4733" y="1777"/>
                  <a:pt x="4763" y="1747"/>
                </a:cubicBezTo>
                <a:cubicBezTo>
                  <a:pt x="4769" y="1741"/>
                  <a:pt x="4782" y="1728"/>
                  <a:pt x="4782" y="1728"/>
                </a:cubicBezTo>
                <a:cubicBezTo>
                  <a:pt x="4799" y="1678"/>
                  <a:pt x="4830" y="1648"/>
                  <a:pt x="4873" y="1619"/>
                </a:cubicBezTo>
                <a:cubicBezTo>
                  <a:pt x="4879" y="1610"/>
                  <a:pt x="4886" y="1601"/>
                  <a:pt x="4891" y="1591"/>
                </a:cubicBezTo>
                <a:cubicBezTo>
                  <a:pt x="4895" y="1582"/>
                  <a:pt x="4896" y="1572"/>
                  <a:pt x="4901" y="1564"/>
                </a:cubicBezTo>
                <a:cubicBezTo>
                  <a:pt x="4922" y="1527"/>
                  <a:pt x="4952" y="1500"/>
                  <a:pt x="4974" y="1463"/>
                </a:cubicBezTo>
                <a:cubicBezTo>
                  <a:pt x="4985" y="1444"/>
                  <a:pt x="5010" y="1408"/>
                  <a:pt x="5010" y="1408"/>
                </a:cubicBezTo>
                <a:cubicBezTo>
                  <a:pt x="5016" y="1384"/>
                  <a:pt x="5019" y="1367"/>
                  <a:pt x="5029" y="1344"/>
                </a:cubicBezTo>
                <a:cubicBezTo>
                  <a:pt x="5034" y="1332"/>
                  <a:pt x="5057" y="1317"/>
                  <a:pt x="5047" y="1308"/>
                </a:cubicBezTo>
                <a:cubicBezTo>
                  <a:pt x="5036" y="1297"/>
                  <a:pt x="5016" y="1314"/>
                  <a:pt x="5001" y="1317"/>
                </a:cubicBezTo>
                <a:cubicBezTo>
                  <a:pt x="5009" y="1274"/>
                  <a:pt x="5014" y="1243"/>
                  <a:pt x="5038" y="1207"/>
                </a:cubicBezTo>
                <a:cubicBezTo>
                  <a:pt x="5059" y="1142"/>
                  <a:pt x="5045" y="1168"/>
                  <a:pt x="5074" y="1125"/>
                </a:cubicBezTo>
                <a:cubicBezTo>
                  <a:pt x="5077" y="1113"/>
                  <a:pt x="5081" y="1101"/>
                  <a:pt x="5083" y="1088"/>
                </a:cubicBezTo>
                <a:cubicBezTo>
                  <a:pt x="5087" y="1064"/>
                  <a:pt x="5088" y="1039"/>
                  <a:pt x="5093" y="1015"/>
                </a:cubicBezTo>
                <a:cubicBezTo>
                  <a:pt x="5097" y="996"/>
                  <a:pt x="5111" y="960"/>
                  <a:pt x="5111" y="960"/>
                </a:cubicBezTo>
              </a:path>
            </a:pathLst>
          </a:custGeom>
          <a:noFill/>
          <a:ln w="76200" cap="flat" cmpd="sng">
            <a:solidFill>
              <a:srgbClr val="FFFF00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50824" name="Rectangle 8"/>
          <p:cNvSpPr>
            <a:spLocks noChangeArrowheads="1"/>
          </p:cNvSpPr>
          <p:nvPr/>
        </p:nvSpPr>
        <p:spPr bwMode="auto">
          <a:xfrm>
            <a:off x="6477000" y="6629400"/>
            <a:ext cx="2667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800" b="1"/>
              <a:t>Copyright © 2010 Ryan P. Murphy</a:t>
            </a:r>
            <a:endParaRPr lang="en-US"/>
          </a:p>
        </p:txBody>
      </p:sp>
      <p:sp>
        <p:nvSpPr>
          <p:cNvPr id="9250825" name="Freeform 9"/>
          <p:cNvSpPr>
            <a:spLocks/>
          </p:cNvSpPr>
          <p:nvPr/>
        </p:nvSpPr>
        <p:spPr bwMode="auto">
          <a:xfrm>
            <a:off x="357188" y="1495425"/>
            <a:ext cx="8451850" cy="5616575"/>
          </a:xfrm>
          <a:custGeom>
            <a:avLst/>
            <a:gdLst/>
            <a:ahLst/>
            <a:cxnLst>
              <a:cxn ang="0">
                <a:pos x="1009" y="73"/>
              </a:cxn>
              <a:cxn ang="0">
                <a:pos x="973" y="137"/>
              </a:cxn>
              <a:cxn ang="0">
                <a:pos x="881" y="247"/>
              </a:cxn>
              <a:cxn ang="0">
                <a:pos x="598" y="548"/>
              </a:cxn>
              <a:cxn ang="0">
                <a:pos x="406" y="740"/>
              </a:cxn>
              <a:cxn ang="0">
                <a:pos x="241" y="896"/>
              </a:cxn>
              <a:cxn ang="0">
                <a:pos x="132" y="1042"/>
              </a:cxn>
              <a:cxn ang="0">
                <a:pos x="68" y="1197"/>
              </a:cxn>
              <a:cxn ang="0">
                <a:pos x="49" y="1691"/>
              </a:cxn>
              <a:cxn ang="0">
                <a:pos x="150" y="2048"/>
              </a:cxn>
              <a:cxn ang="0">
                <a:pos x="360" y="2505"/>
              </a:cxn>
              <a:cxn ang="0">
                <a:pos x="781" y="2999"/>
              </a:cxn>
              <a:cxn ang="0">
                <a:pos x="1110" y="3245"/>
              </a:cxn>
              <a:cxn ang="0">
                <a:pos x="1412" y="3373"/>
              </a:cxn>
              <a:cxn ang="0">
                <a:pos x="1567" y="3419"/>
              </a:cxn>
              <a:cxn ang="0">
                <a:pos x="2234" y="3538"/>
              </a:cxn>
              <a:cxn ang="0">
                <a:pos x="3268" y="3465"/>
              </a:cxn>
              <a:cxn ang="0">
                <a:pos x="3953" y="3300"/>
              </a:cxn>
              <a:cxn ang="0">
                <a:pos x="4365" y="3117"/>
              </a:cxn>
              <a:cxn ang="0">
                <a:pos x="4630" y="2935"/>
              </a:cxn>
              <a:cxn ang="0">
                <a:pos x="4996" y="2660"/>
              </a:cxn>
              <a:cxn ang="0">
                <a:pos x="5133" y="2523"/>
              </a:cxn>
              <a:cxn ang="0">
                <a:pos x="5224" y="2395"/>
              </a:cxn>
              <a:cxn ang="0">
                <a:pos x="5279" y="2221"/>
              </a:cxn>
              <a:cxn ang="0">
                <a:pos x="5306" y="2121"/>
              </a:cxn>
              <a:cxn ang="0">
                <a:pos x="5242" y="1161"/>
              </a:cxn>
              <a:cxn ang="0">
                <a:pos x="5078" y="868"/>
              </a:cxn>
              <a:cxn ang="0">
                <a:pos x="4941" y="759"/>
              </a:cxn>
              <a:cxn ang="0">
                <a:pos x="4813" y="832"/>
              </a:cxn>
              <a:cxn ang="0">
                <a:pos x="4529" y="1143"/>
              </a:cxn>
              <a:cxn ang="0">
                <a:pos x="4383" y="1307"/>
              </a:cxn>
              <a:cxn ang="0">
                <a:pos x="4301" y="1399"/>
              </a:cxn>
              <a:cxn ang="0">
                <a:pos x="3944" y="1700"/>
              </a:cxn>
              <a:cxn ang="0">
                <a:pos x="3496" y="1938"/>
              </a:cxn>
              <a:cxn ang="0">
                <a:pos x="3258" y="2020"/>
              </a:cxn>
              <a:cxn ang="0">
                <a:pos x="3085" y="2084"/>
              </a:cxn>
              <a:cxn ang="0">
                <a:pos x="2326" y="2112"/>
              </a:cxn>
              <a:cxn ang="0">
                <a:pos x="2042" y="2066"/>
              </a:cxn>
              <a:cxn ang="0">
                <a:pos x="1686" y="1874"/>
              </a:cxn>
              <a:cxn ang="0">
                <a:pos x="1284" y="1389"/>
              </a:cxn>
              <a:cxn ang="0">
                <a:pos x="1229" y="1271"/>
              </a:cxn>
              <a:cxn ang="0">
                <a:pos x="1137" y="932"/>
              </a:cxn>
              <a:cxn ang="0">
                <a:pos x="1082" y="155"/>
              </a:cxn>
            </a:cxnLst>
            <a:rect l="0" t="0" r="r" b="b"/>
            <a:pathLst>
              <a:path w="5324" h="3538">
                <a:moveTo>
                  <a:pt x="1101" y="0"/>
                </a:moveTo>
                <a:cubicBezTo>
                  <a:pt x="1065" y="23"/>
                  <a:pt x="1036" y="41"/>
                  <a:pt x="1009" y="73"/>
                </a:cubicBezTo>
                <a:cubicBezTo>
                  <a:pt x="1002" y="81"/>
                  <a:pt x="996" y="91"/>
                  <a:pt x="991" y="100"/>
                </a:cubicBezTo>
                <a:cubicBezTo>
                  <a:pt x="984" y="112"/>
                  <a:pt x="981" y="126"/>
                  <a:pt x="973" y="137"/>
                </a:cubicBezTo>
                <a:cubicBezTo>
                  <a:pt x="960" y="154"/>
                  <a:pt x="927" y="183"/>
                  <a:pt x="927" y="183"/>
                </a:cubicBezTo>
                <a:cubicBezTo>
                  <a:pt x="909" y="236"/>
                  <a:pt x="930" y="186"/>
                  <a:pt x="881" y="247"/>
                </a:cubicBezTo>
                <a:cubicBezTo>
                  <a:pt x="821" y="321"/>
                  <a:pt x="771" y="405"/>
                  <a:pt x="689" y="457"/>
                </a:cubicBezTo>
                <a:cubicBezTo>
                  <a:pt x="663" y="497"/>
                  <a:pt x="634" y="517"/>
                  <a:pt x="598" y="548"/>
                </a:cubicBezTo>
                <a:cubicBezTo>
                  <a:pt x="560" y="580"/>
                  <a:pt x="533" y="624"/>
                  <a:pt x="497" y="658"/>
                </a:cubicBezTo>
                <a:cubicBezTo>
                  <a:pt x="483" y="699"/>
                  <a:pt x="439" y="713"/>
                  <a:pt x="406" y="740"/>
                </a:cubicBezTo>
                <a:cubicBezTo>
                  <a:pt x="369" y="770"/>
                  <a:pt x="348" y="801"/>
                  <a:pt x="305" y="823"/>
                </a:cubicBezTo>
                <a:cubicBezTo>
                  <a:pt x="263" y="886"/>
                  <a:pt x="287" y="865"/>
                  <a:pt x="241" y="896"/>
                </a:cubicBezTo>
                <a:cubicBezTo>
                  <a:pt x="222" y="924"/>
                  <a:pt x="200" y="937"/>
                  <a:pt x="177" y="960"/>
                </a:cubicBezTo>
                <a:cubicBezTo>
                  <a:pt x="162" y="1006"/>
                  <a:pt x="172" y="982"/>
                  <a:pt x="132" y="1042"/>
                </a:cubicBezTo>
                <a:cubicBezTo>
                  <a:pt x="126" y="1051"/>
                  <a:pt x="113" y="1069"/>
                  <a:pt x="113" y="1069"/>
                </a:cubicBezTo>
                <a:cubicBezTo>
                  <a:pt x="99" y="1112"/>
                  <a:pt x="81" y="1153"/>
                  <a:pt x="68" y="1197"/>
                </a:cubicBezTo>
                <a:cubicBezTo>
                  <a:pt x="62" y="1216"/>
                  <a:pt x="49" y="1252"/>
                  <a:pt x="49" y="1252"/>
                </a:cubicBezTo>
                <a:cubicBezTo>
                  <a:pt x="29" y="1398"/>
                  <a:pt x="0" y="1544"/>
                  <a:pt x="49" y="1691"/>
                </a:cubicBezTo>
                <a:cubicBezTo>
                  <a:pt x="55" y="1777"/>
                  <a:pt x="67" y="1883"/>
                  <a:pt x="104" y="1965"/>
                </a:cubicBezTo>
                <a:cubicBezTo>
                  <a:pt x="135" y="2035"/>
                  <a:pt x="127" y="1986"/>
                  <a:pt x="150" y="2048"/>
                </a:cubicBezTo>
                <a:cubicBezTo>
                  <a:pt x="173" y="2111"/>
                  <a:pt x="187" y="2178"/>
                  <a:pt x="214" y="2240"/>
                </a:cubicBezTo>
                <a:cubicBezTo>
                  <a:pt x="254" y="2331"/>
                  <a:pt x="310" y="2419"/>
                  <a:pt x="360" y="2505"/>
                </a:cubicBezTo>
                <a:cubicBezTo>
                  <a:pt x="377" y="2533"/>
                  <a:pt x="411" y="2597"/>
                  <a:pt x="433" y="2624"/>
                </a:cubicBezTo>
                <a:cubicBezTo>
                  <a:pt x="540" y="2757"/>
                  <a:pt x="649" y="2889"/>
                  <a:pt x="781" y="2999"/>
                </a:cubicBezTo>
                <a:cubicBezTo>
                  <a:pt x="827" y="3038"/>
                  <a:pt x="880" y="3062"/>
                  <a:pt x="927" y="3099"/>
                </a:cubicBezTo>
                <a:cubicBezTo>
                  <a:pt x="988" y="3148"/>
                  <a:pt x="1044" y="3201"/>
                  <a:pt x="1110" y="3245"/>
                </a:cubicBezTo>
                <a:cubicBezTo>
                  <a:pt x="1152" y="3273"/>
                  <a:pt x="1201" y="3282"/>
                  <a:pt x="1247" y="3300"/>
                </a:cubicBezTo>
                <a:cubicBezTo>
                  <a:pt x="1302" y="3322"/>
                  <a:pt x="1355" y="3355"/>
                  <a:pt x="1412" y="3373"/>
                </a:cubicBezTo>
                <a:cubicBezTo>
                  <a:pt x="1427" y="3378"/>
                  <a:pt x="1442" y="3379"/>
                  <a:pt x="1457" y="3383"/>
                </a:cubicBezTo>
                <a:cubicBezTo>
                  <a:pt x="1494" y="3394"/>
                  <a:pt x="1530" y="3407"/>
                  <a:pt x="1567" y="3419"/>
                </a:cubicBezTo>
                <a:cubicBezTo>
                  <a:pt x="1636" y="3442"/>
                  <a:pt x="1714" y="3489"/>
                  <a:pt x="1786" y="3501"/>
                </a:cubicBezTo>
                <a:cubicBezTo>
                  <a:pt x="1932" y="3526"/>
                  <a:pt x="2087" y="3529"/>
                  <a:pt x="2234" y="3538"/>
                </a:cubicBezTo>
                <a:cubicBezTo>
                  <a:pt x="2463" y="3535"/>
                  <a:pt x="2691" y="3535"/>
                  <a:pt x="2920" y="3529"/>
                </a:cubicBezTo>
                <a:cubicBezTo>
                  <a:pt x="3033" y="3526"/>
                  <a:pt x="3156" y="3483"/>
                  <a:pt x="3268" y="3465"/>
                </a:cubicBezTo>
                <a:cubicBezTo>
                  <a:pt x="3330" y="3444"/>
                  <a:pt x="3397" y="3437"/>
                  <a:pt x="3460" y="3419"/>
                </a:cubicBezTo>
                <a:cubicBezTo>
                  <a:pt x="3623" y="3373"/>
                  <a:pt x="3789" y="3341"/>
                  <a:pt x="3953" y="3300"/>
                </a:cubicBezTo>
                <a:cubicBezTo>
                  <a:pt x="3996" y="3272"/>
                  <a:pt x="4051" y="3252"/>
                  <a:pt x="4100" y="3236"/>
                </a:cubicBezTo>
                <a:cubicBezTo>
                  <a:pt x="4178" y="3184"/>
                  <a:pt x="4277" y="3149"/>
                  <a:pt x="4365" y="3117"/>
                </a:cubicBezTo>
                <a:cubicBezTo>
                  <a:pt x="4409" y="3084"/>
                  <a:pt x="4443" y="3050"/>
                  <a:pt x="4493" y="3026"/>
                </a:cubicBezTo>
                <a:cubicBezTo>
                  <a:pt x="4536" y="2982"/>
                  <a:pt x="4574" y="2957"/>
                  <a:pt x="4630" y="2935"/>
                </a:cubicBezTo>
                <a:cubicBezTo>
                  <a:pt x="4695" y="2870"/>
                  <a:pt x="4767" y="2830"/>
                  <a:pt x="4840" y="2779"/>
                </a:cubicBezTo>
                <a:cubicBezTo>
                  <a:pt x="4895" y="2740"/>
                  <a:pt x="4930" y="2681"/>
                  <a:pt x="4996" y="2660"/>
                </a:cubicBezTo>
                <a:cubicBezTo>
                  <a:pt x="5011" y="2614"/>
                  <a:pt x="5053" y="2599"/>
                  <a:pt x="5087" y="2569"/>
                </a:cubicBezTo>
                <a:cubicBezTo>
                  <a:pt x="5103" y="2555"/>
                  <a:pt x="5133" y="2523"/>
                  <a:pt x="5133" y="2523"/>
                </a:cubicBezTo>
                <a:cubicBezTo>
                  <a:pt x="5149" y="2491"/>
                  <a:pt x="5167" y="2470"/>
                  <a:pt x="5188" y="2441"/>
                </a:cubicBezTo>
                <a:cubicBezTo>
                  <a:pt x="5210" y="2372"/>
                  <a:pt x="5178" y="2453"/>
                  <a:pt x="5224" y="2395"/>
                </a:cubicBezTo>
                <a:cubicBezTo>
                  <a:pt x="5241" y="2374"/>
                  <a:pt x="5264" y="2296"/>
                  <a:pt x="5270" y="2267"/>
                </a:cubicBezTo>
                <a:cubicBezTo>
                  <a:pt x="5273" y="2252"/>
                  <a:pt x="5275" y="2236"/>
                  <a:pt x="5279" y="2221"/>
                </a:cubicBezTo>
                <a:cubicBezTo>
                  <a:pt x="5281" y="2212"/>
                  <a:pt x="5286" y="2203"/>
                  <a:pt x="5288" y="2194"/>
                </a:cubicBezTo>
                <a:cubicBezTo>
                  <a:pt x="5295" y="2170"/>
                  <a:pt x="5306" y="2121"/>
                  <a:pt x="5306" y="2121"/>
                </a:cubicBezTo>
                <a:cubicBezTo>
                  <a:pt x="5314" y="1781"/>
                  <a:pt x="5324" y="1691"/>
                  <a:pt x="5306" y="1380"/>
                </a:cubicBezTo>
                <a:cubicBezTo>
                  <a:pt x="5304" y="1338"/>
                  <a:pt x="5264" y="1200"/>
                  <a:pt x="5242" y="1161"/>
                </a:cubicBezTo>
                <a:cubicBezTo>
                  <a:pt x="5231" y="1142"/>
                  <a:pt x="5214" y="1126"/>
                  <a:pt x="5206" y="1106"/>
                </a:cubicBezTo>
                <a:cubicBezTo>
                  <a:pt x="5176" y="1027"/>
                  <a:pt x="5137" y="930"/>
                  <a:pt x="5078" y="868"/>
                </a:cubicBezTo>
                <a:cubicBezTo>
                  <a:pt x="5062" y="820"/>
                  <a:pt x="5031" y="777"/>
                  <a:pt x="4996" y="740"/>
                </a:cubicBezTo>
                <a:cubicBezTo>
                  <a:pt x="4906" y="769"/>
                  <a:pt x="5029" y="729"/>
                  <a:pt x="4941" y="759"/>
                </a:cubicBezTo>
                <a:cubicBezTo>
                  <a:pt x="4923" y="765"/>
                  <a:pt x="4886" y="777"/>
                  <a:pt x="4886" y="777"/>
                </a:cubicBezTo>
                <a:cubicBezTo>
                  <a:pt x="4865" y="809"/>
                  <a:pt x="4849" y="820"/>
                  <a:pt x="4813" y="832"/>
                </a:cubicBezTo>
                <a:cubicBezTo>
                  <a:pt x="4731" y="910"/>
                  <a:pt x="4669" y="1034"/>
                  <a:pt x="4575" y="1097"/>
                </a:cubicBezTo>
                <a:cubicBezTo>
                  <a:pt x="4528" y="1168"/>
                  <a:pt x="4590" y="1082"/>
                  <a:pt x="4529" y="1143"/>
                </a:cubicBezTo>
                <a:cubicBezTo>
                  <a:pt x="4502" y="1170"/>
                  <a:pt x="4481" y="1205"/>
                  <a:pt x="4456" y="1234"/>
                </a:cubicBezTo>
                <a:cubicBezTo>
                  <a:pt x="4433" y="1260"/>
                  <a:pt x="4402" y="1278"/>
                  <a:pt x="4383" y="1307"/>
                </a:cubicBezTo>
                <a:cubicBezTo>
                  <a:pt x="4352" y="1355"/>
                  <a:pt x="4375" y="1324"/>
                  <a:pt x="4319" y="1380"/>
                </a:cubicBezTo>
                <a:cubicBezTo>
                  <a:pt x="4313" y="1386"/>
                  <a:pt x="4301" y="1399"/>
                  <a:pt x="4301" y="1399"/>
                </a:cubicBezTo>
                <a:cubicBezTo>
                  <a:pt x="4272" y="1485"/>
                  <a:pt x="4145" y="1554"/>
                  <a:pt x="4072" y="1609"/>
                </a:cubicBezTo>
                <a:cubicBezTo>
                  <a:pt x="4040" y="1633"/>
                  <a:pt x="3985" y="1687"/>
                  <a:pt x="3944" y="1700"/>
                </a:cubicBezTo>
                <a:cubicBezTo>
                  <a:pt x="3848" y="1799"/>
                  <a:pt x="3710" y="1860"/>
                  <a:pt x="3578" y="1892"/>
                </a:cubicBezTo>
                <a:cubicBezTo>
                  <a:pt x="3539" y="1922"/>
                  <a:pt x="3545" y="1923"/>
                  <a:pt x="3496" y="1938"/>
                </a:cubicBezTo>
                <a:cubicBezTo>
                  <a:pt x="3472" y="1945"/>
                  <a:pt x="3423" y="1956"/>
                  <a:pt x="3423" y="1956"/>
                </a:cubicBezTo>
                <a:cubicBezTo>
                  <a:pt x="3365" y="1985"/>
                  <a:pt x="3322" y="2007"/>
                  <a:pt x="3258" y="2020"/>
                </a:cubicBezTo>
                <a:cubicBezTo>
                  <a:pt x="3134" y="2085"/>
                  <a:pt x="3320" y="1992"/>
                  <a:pt x="3176" y="2048"/>
                </a:cubicBezTo>
                <a:cubicBezTo>
                  <a:pt x="3056" y="2095"/>
                  <a:pt x="3200" y="2061"/>
                  <a:pt x="3085" y="2084"/>
                </a:cubicBezTo>
                <a:cubicBezTo>
                  <a:pt x="3047" y="2122"/>
                  <a:pt x="2971" y="2115"/>
                  <a:pt x="2920" y="2121"/>
                </a:cubicBezTo>
                <a:cubicBezTo>
                  <a:pt x="2722" y="2118"/>
                  <a:pt x="2524" y="2118"/>
                  <a:pt x="2326" y="2112"/>
                </a:cubicBezTo>
                <a:cubicBezTo>
                  <a:pt x="2312" y="2112"/>
                  <a:pt x="2267" y="2095"/>
                  <a:pt x="2253" y="2093"/>
                </a:cubicBezTo>
                <a:cubicBezTo>
                  <a:pt x="2183" y="2082"/>
                  <a:pt x="2042" y="2066"/>
                  <a:pt x="2042" y="2066"/>
                </a:cubicBezTo>
                <a:cubicBezTo>
                  <a:pt x="1979" y="2045"/>
                  <a:pt x="1914" y="2018"/>
                  <a:pt x="1850" y="2002"/>
                </a:cubicBezTo>
                <a:cubicBezTo>
                  <a:pt x="1800" y="1951"/>
                  <a:pt x="1739" y="1921"/>
                  <a:pt x="1686" y="1874"/>
                </a:cubicBezTo>
                <a:cubicBezTo>
                  <a:pt x="1604" y="1801"/>
                  <a:pt x="1543" y="1713"/>
                  <a:pt x="1466" y="1636"/>
                </a:cubicBezTo>
                <a:cubicBezTo>
                  <a:pt x="1396" y="1566"/>
                  <a:pt x="1341" y="1470"/>
                  <a:pt x="1284" y="1389"/>
                </a:cubicBezTo>
                <a:cubicBezTo>
                  <a:pt x="1267" y="1365"/>
                  <a:pt x="1265" y="1334"/>
                  <a:pt x="1256" y="1307"/>
                </a:cubicBezTo>
                <a:cubicBezTo>
                  <a:pt x="1251" y="1293"/>
                  <a:pt x="1238" y="1283"/>
                  <a:pt x="1229" y="1271"/>
                </a:cubicBezTo>
                <a:cubicBezTo>
                  <a:pt x="1219" y="1239"/>
                  <a:pt x="1207" y="1210"/>
                  <a:pt x="1192" y="1179"/>
                </a:cubicBezTo>
                <a:cubicBezTo>
                  <a:pt x="1176" y="1096"/>
                  <a:pt x="1153" y="1015"/>
                  <a:pt x="1137" y="932"/>
                </a:cubicBezTo>
                <a:cubicBezTo>
                  <a:pt x="1134" y="722"/>
                  <a:pt x="1136" y="511"/>
                  <a:pt x="1128" y="301"/>
                </a:cubicBezTo>
                <a:cubicBezTo>
                  <a:pt x="1126" y="253"/>
                  <a:pt x="1080" y="204"/>
                  <a:pt x="1082" y="155"/>
                </a:cubicBezTo>
                <a:cubicBezTo>
                  <a:pt x="1084" y="103"/>
                  <a:pt x="1095" y="52"/>
                  <a:pt x="1101" y="0"/>
                </a:cubicBezTo>
                <a:close/>
              </a:path>
            </a:pathLst>
          </a:custGeom>
          <a:solidFill>
            <a:schemeClr val="tx1"/>
          </a:solidFill>
          <a:ln w="57150" cap="flat" cmpd="sng">
            <a:solidFill>
              <a:schemeClr val="bg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50826" name="Freeform 10"/>
          <p:cNvSpPr>
            <a:spLocks/>
          </p:cNvSpPr>
          <p:nvPr/>
        </p:nvSpPr>
        <p:spPr bwMode="auto">
          <a:xfrm>
            <a:off x="1131888" y="3440113"/>
            <a:ext cx="3222625" cy="3033712"/>
          </a:xfrm>
          <a:custGeom>
            <a:avLst/>
            <a:gdLst/>
            <a:ahLst/>
            <a:cxnLst>
              <a:cxn ang="0">
                <a:pos x="2030" y="923"/>
              </a:cxn>
              <a:cxn ang="0">
                <a:pos x="1966" y="1243"/>
              </a:cxn>
              <a:cxn ang="0">
                <a:pos x="1957" y="1362"/>
              </a:cxn>
              <a:cxn ang="0">
                <a:pos x="1902" y="1536"/>
              </a:cxn>
              <a:cxn ang="0">
                <a:pos x="1847" y="1655"/>
              </a:cxn>
              <a:cxn ang="0">
                <a:pos x="1673" y="1838"/>
              </a:cxn>
              <a:cxn ang="0">
                <a:pos x="1618" y="1847"/>
              </a:cxn>
              <a:cxn ang="0">
                <a:pos x="1454" y="1911"/>
              </a:cxn>
              <a:cxn ang="0">
                <a:pos x="1170" y="1847"/>
              </a:cxn>
              <a:cxn ang="0">
                <a:pos x="1106" y="1819"/>
              </a:cxn>
              <a:cxn ang="0">
                <a:pos x="1079" y="1801"/>
              </a:cxn>
              <a:cxn ang="0">
                <a:pos x="1052" y="1774"/>
              </a:cxn>
              <a:cxn ang="0">
                <a:pos x="933" y="1710"/>
              </a:cxn>
              <a:cxn ang="0">
                <a:pos x="814" y="1646"/>
              </a:cxn>
              <a:cxn ang="0">
                <a:pos x="750" y="1609"/>
              </a:cxn>
              <a:cxn ang="0">
                <a:pos x="604" y="1490"/>
              </a:cxn>
              <a:cxn ang="0">
                <a:pos x="521" y="1408"/>
              </a:cxn>
              <a:cxn ang="0">
                <a:pos x="485" y="1390"/>
              </a:cxn>
              <a:cxn ang="0">
                <a:pos x="384" y="1307"/>
              </a:cxn>
              <a:cxn ang="0">
                <a:pos x="284" y="1207"/>
              </a:cxn>
              <a:cxn ang="0">
                <a:pos x="174" y="1088"/>
              </a:cxn>
              <a:cxn ang="0">
                <a:pos x="119" y="1033"/>
              </a:cxn>
              <a:cxn ang="0">
                <a:pos x="46" y="887"/>
              </a:cxn>
              <a:cxn ang="0">
                <a:pos x="165" y="567"/>
              </a:cxn>
              <a:cxn ang="0">
                <a:pos x="238" y="484"/>
              </a:cxn>
              <a:cxn ang="0">
                <a:pos x="540" y="265"/>
              </a:cxn>
              <a:cxn ang="0">
                <a:pos x="622" y="146"/>
              </a:cxn>
              <a:cxn ang="0">
                <a:pos x="668" y="73"/>
              </a:cxn>
              <a:cxn ang="0">
                <a:pos x="695" y="0"/>
              </a:cxn>
            </a:cxnLst>
            <a:rect l="0" t="0" r="r" b="b"/>
            <a:pathLst>
              <a:path w="2030" h="1911">
                <a:moveTo>
                  <a:pt x="2030" y="923"/>
                </a:moveTo>
                <a:cubicBezTo>
                  <a:pt x="2009" y="1030"/>
                  <a:pt x="1984" y="1135"/>
                  <a:pt x="1966" y="1243"/>
                </a:cubicBezTo>
                <a:cubicBezTo>
                  <a:pt x="1963" y="1283"/>
                  <a:pt x="1962" y="1323"/>
                  <a:pt x="1957" y="1362"/>
                </a:cubicBezTo>
                <a:cubicBezTo>
                  <a:pt x="1950" y="1420"/>
                  <a:pt x="1918" y="1479"/>
                  <a:pt x="1902" y="1536"/>
                </a:cubicBezTo>
                <a:cubicBezTo>
                  <a:pt x="1890" y="1578"/>
                  <a:pt x="1877" y="1623"/>
                  <a:pt x="1847" y="1655"/>
                </a:cubicBezTo>
                <a:cubicBezTo>
                  <a:pt x="1826" y="1737"/>
                  <a:pt x="1737" y="1789"/>
                  <a:pt x="1673" y="1838"/>
                </a:cubicBezTo>
                <a:cubicBezTo>
                  <a:pt x="1658" y="1849"/>
                  <a:pt x="1636" y="1844"/>
                  <a:pt x="1618" y="1847"/>
                </a:cubicBezTo>
                <a:cubicBezTo>
                  <a:pt x="1567" y="1868"/>
                  <a:pt x="1506" y="1898"/>
                  <a:pt x="1454" y="1911"/>
                </a:cubicBezTo>
                <a:cubicBezTo>
                  <a:pt x="1363" y="1902"/>
                  <a:pt x="1256" y="1885"/>
                  <a:pt x="1170" y="1847"/>
                </a:cubicBezTo>
                <a:cubicBezTo>
                  <a:pt x="1091" y="1812"/>
                  <a:pt x="1172" y="1840"/>
                  <a:pt x="1106" y="1819"/>
                </a:cubicBezTo>
                <a:cubicBezTo>
                  <a:pt x="1097" y="1813"/>
                  <a:pt x="1087" y="1808"/>
                  <a:pt x="1079" y="1801"/>
                </a:cubicBezTo>
                <a:cubicBezTo>
                  <a:pt x="1069" y="1793"/>
                  <a:pt x="1063" y="1781"/>
                  <a:pt x="1052" y="1774"/>
                </a:cubicBezTo>
                <a:cubicBezTo>
                  <a:pt x="1015" y="1749"/>
                  <a:pt x="970" y="1735"/>
                  <a:pt x="933" y="1710"/>
                </a:cubicBezTo>
                <a:cubicBezTo>
                  <a:pt x="891" y="1682"/>
                  <a:pt x="861" y="1662"/>
                  <a:pt x="814" y="1646"/>
                </a:cubicBezTo>
                <a:cubicBezTo>
                  <a:pt x="794" y="1632"/>
                  <a:pt x="769" y="1624"/>
                  <a:pt x="750" y="1609"/>
                </a:cubicBezTo>
                <a:cubicBezTo>
                  <a:pt x="702" y="1572"/>
                  <a:pt x="662" y="1509"/>
                  <a:pt x="604" y="1490"/>
                </a:cubicBezTo>
                <a:cubicBezTo>
                  <a:pt x="581" y="1458"/>
                  <a:pt x="554" y="1430"/>
                  <a:pt x="521" y="1408"/>
                </a:cubicBezTo>
                <a:cubicBezTo>
                  <a:pt x="510" y="1401"/>
                  <a:pt x="496" y="1398"/>
                  <a:pt x="485" y="1390"/>
                </a:cubicBezTo>
                <a:cubicBezTo>
                  <a:pt x="444" y="1358"/>
                  <a:pt x="432" y="1322"/>
                  <a:pt x="384" y="1307"/>
                </a:cubicBezTo>
                <a:cubicBezTo>
                  <a:pt x="359" y="1274"/>
                  <a:pt x="318" y="1230"/>
                  <a:pt x="284" y="1207"/>
                </a:cubicBezTo>
                <a:cubicBezTo>
                  <a:pt x="256" y="1166"/>
                  <a:pt x="209" y="1127"/>
                  <a:pt x="174" y="1088"/>
                </a:cubicBezTo>
                <a:cubicBezTo>
                  <a:pt x="157" y="1069"/>
                  <a:pt x="119" y="1033"/>
                  <a:pt x="119" y="1033"/>
                </a:cubicBezTo>
                <a:cubicBezTo>
                  <a:pt x="103" y="985"/>
                  <a:pt x="74" y="929"/>
                  <a:pt x="46" y="887"/>
                </a:cubicBezTo>
                <a:cubicBezTo>
                  <a:pt x="0" y="743"/>
                  <a:pt x="59" y="653"/>
                  <a:pt x="165" y="567"/>
                </a:cubicBezTo>
                <a:cubicBezTo>
                  <a:pt x="194" y="544"/>
                  <a:pt x="207" y="505"/>
                  <a:pt x="238" y="484"/>
                </a:cubicBezTo>
                <a:cubicBezTo>
                  <a:pt x="341" y="414"/>
                  <a:pt x="449" y="351"/>
                  <a:pt x="540" y="265"/>
                </a:cubicBezTo>
                <a:cubicBezTo>
                  <a:pt x="556" y="217"/>
                  <a:pt x="602" y="191"/>
                  <a:pt x="622" y="146"/>
                </a:cubicBezTo>
                <a:cubicBezTo>
                  <a:pt x="653" y="74"/>
                  <a:pt x="618" y="105"/>
                  <a:pt x="668" y="73"/>
                </a:cubicBezTo>
                <a:cubicBezTo>
                  <a:pt x="688" y="12"/>
                  <a:pt x="677" y="35"/>
                  <a:pt x="695" y="0"/>
                </a:cubicBezTo>
              </a:path>
            </a:pathLst>
          </a:custGeom>
          <a:noFill/>
          <a:ln w="38100" cap="flat" cmpd="sng">
            <a:solidFill>
              <a:schemeClr val="bg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50827" name="Freeform 11"/>
          <p:cNvSpPr>
            <a:spLocks/>
          </p:cNvSpPr>
          <p:nvPr/>
        </p:nvSpPr>
        <p:spPr bwMode="auto">
          <a:xfrm>
            <a:off x="4040188" y="4208463"/>
            <a:ext cx="3289300" cy="2279650"/>
          </a:xfrm>
          <a:custGeom>
            <a:avLst/>
            <a:gdLst/>
            <a:ahLst/>
            <a:cxnLst>
              <a:cxn ang="0">
                <a:pos x="24" y="1152"/>
              </a:cxn>
              <a:cxn ang="0">
                <a:pos x="33" y="1363"/>
              </a:cxn>
              <a:cxn ang="0">
                <a:pos x="88" y="1399"/>
              </a:cxn>
              <a:cxn ang="0">
                <a:pos x="106" y="1418"/>
              </a:cxn>
              <a:cxn ang="0">
                <a:pos x="180" y="1436"/>
              </a:cxn>
              <a:cxn ang="0">
                <a:pos x="454" y="1427"/>
              </a:cxn>
              <a:cxn ang="0">
                <a:pos x="518" y="1408"/>
              </a:cxn>
              <a:cxn ang="0">
                <a:pos x="573" y="1390"/>
              </a:cxn>
              <a:cxn ang="0">
                <a:pos x="728" y="1335"/>
              </a:cxn>
              <a:cxn ang="0">
                <a:pos x="765" y="1317"/>
              </a:cxn>
              <a:cxn ang="0">
                <a:pos x="792" y="1308"/>
              </a:cxn>
              <a:cxn ang="0">
                <a:pos x="957" y="1244"/>
              </a:cxn>
              <a:cxn ang="0">
                <a:pos x="1030" y="1226"/>
              </a:cxn>
              <a:cxn ang="0">
                <a:pos x="1103" y="1198"/>
              </a:cxn>
              <a:cxn ang="0">
                <a:pos x="1158" y="1162"/>
              </a:cxn>
              <a:cxn ang="0">
                <a:pos x="1341" y="1098"/>
              </a:cxn>
              <a:cxn ang="0">
                <a:pos x="1478" y="1034"/>
              </a:cxn>
              <a:cxn ang="0">
                <a:pos x="1505" y="1015"/>
              </a:cxn>
              <a:cxn ang="0">
                <a:pos x="1606" y="988"/>
              </a:cxn>
              <a:cxn ang="0">
                <a:pos x="1725" y="933"/>
              </a:cxn>
              <a:cxn ang="0">
                <a:pos x="1871" y="842"/>
              </a:cxn>
              <a:cxn ang="0">
                <a:pos x="1944" y="759"/>
              </a:cxn>
              <a:cxn ang="0">
                <a:pos x="2008" y="704"/>
              </a:cxn>
              <a:cxn ang="0">
                <a:pos x="2054" y="604"/>
              </a:cxn>
              <a:cxn ang="0">
                <a:pos x="2072" y="549"/>
              </a:cxn>
              <a:cxn ang="0">
                <a:pos x="1981" y="366"/>
              </a:cxn>
              <a:cxn ang="0">
                <a:pos x="1825" y="174"/>
              </a:cxn>
              <a:cxn ang="0">
                <a:pos x="1716" y="64"/>
              </a:cxn>
              <a:cxn ang="0">
                <a:pos x="1652" y="0"/>
              </a:cxn>
            </a:cxnLst>
            <a:rect l="0" t="0" r="r" b="b"/>
            <a:pathLst>
              <a:path w="2072" h="1436">
                <a:moveTo>
                  <a:pt x="24" y="1152"/>
                </a:moveTo>
                <a:cubicBezTo>
                  <a:pt x="13" y="1206"/>
                  <a:pt x="0" y="1330"/>
                  <a:pt x="33" y="1363"/>
                </a:cubicBezTo>
                <a:cubicBezTo>
                  <a:pt x="48" y="1378"/>
                  <a:pt x="70" y="1387"/>
                  <a:pt x="88" y="1399"/>
                </a:cubicBezTo>
                <a:cubicBezTo>
                  <a:pt x="95" y="1404"/>
                  <a:pt x="98" y="1415"/>
                  <a:pt x="106" y="1418"/>
                </a:cubicBezTo>
                <a:cubicBezTo>
                  <a:pt x="130" y="1427"/>
                  <a:pt x="180" y="1436"/>
                  <a:pt x="180" y="1436"/>
                </a:cubicBezTo>
                <a:cubicBezTo>
                  <a:pt x="271" y="1433"/>
                  <a:pt x="363" y="1432"/>
                  <a:pt x="454" y="1427"/>
                </a:cubicBezTo>
                <a:cubicBezTo>
                  <a:pt x="476" y="1426"/>
                  <a:pt x="497" y="1414"/>
                  <a:pt x="518" y="1408"/>
                </a:cubicBezTo>
                <a:cubicBezTo>
                  <a:pt x="536" y="1402"/>
                  <a:pt x="573" y="1390"/>
                  <a:pt x="573" y="1390"/>
                </a:cubicBezTo>
                <a:cubicBezTo>
                  <a:pt x="621" y="1358"/>
                  <a:pt x="675" y="1354"/>
                  <a:pt x="728" y="1335"/>
                </a:cubicBezTo>
                <a:cubicBezTo>
                  <a:pt x="741" y="1330"/>
                  <a:pt x="752" y="1322"/>
                  <a:pt x="765" y="1317"/>
                </a:cubicBezTo>
                <a:cubicBezTo>
                  <a:pt x="774" y="1313"/>
                  <a:pt x="783" y="1311"/>
                  <a:pt x="792" y="1308"/>
                </a:cubicBezTo>
                <a:cubicBezTo>
                  <a:pt x="843" y="1269"/>
                  <a:pt x="896" y="1258"/>
                  <a:pt x="957" y="1244"/>
                </a:cubicBezTo>
                <a:cubicBezTo>
                  <a:pt x="981" y="1238"/>
                  <a:pt x="1030" y="1226"/>
                  <a:pt x="1030" y="1226"/>
                </a:cubicBezTo>
                <a:cubicBezTo>
                  <a:pt x="1109" y="1171"/>
                  <a:pt x="991" y="1248"/>
                  <a:pt x="1103" y="1198"/>
                </a:cubicBezTo>
                <a:cubicBezTo>
                  <a:pt x="1123" y="1189"/>
                  <a:pt x="1137" y="1170"/>
                  <a:pt x="1158" y="1162"/>
                </a:cubicBezTo>
                <a:cubicBezTo>
                  <a:pt x="1218" y="1140"/>
                  <a:pt x="1279" y="1113"/>
                  <a:pt x="1341" y="1098"/>
                </a:cubicBezTo>
                <a:cubicBezTo>
                  <a:pt x="1386" y="1074"/>
                  <a:pt x="1433" y="1057"/>
                  <a:pt x="1478" y="1034"/>
                </a:cubicBezTo>
                <a:cubicBezTo>
                  <a:pt x="1488" y="1029"/>
                  <a:pt x="1495" y="1019"/>
                  <a:pt x="1505" y="1015"/>
                </a:cubicBezTo>
                <a:cubicBezTo>
                  <a:pt x="1527" y="1007"/>
                  <a:pt x="1578" y="1000"/>
                  <a:pt x="1606" y="988"/>
                </a:cubicBezTo>
                <a:cubicBezTo>
                  <a:pt x="1647" y="971"/>
                  <a:pt x="1683" y="946"/>
                  <a:pt x="1725" y="933"/>
                </a:cubicBezTo>
                <a:cubicBezTo>
                  <a:pt x="1774" y="900"/>
                  <a:pt x="1826" y="879"/>
                  <a:pt x="1871" y="842"/>
                </a:cubicBezTo>
                <a:cubicBezTo>
                  <a:pt x="1900" y="818"/>
                  <a:pt x="1915" y="782"/>
                  <a:pt x="1944" y="759"/>
                </a:cubicBezTo>
                <a:cubicBezTo>
                  <a:pt x="1982" y="728"/>
                  <a:pt x="1971" y="754"/>
                  <a:pt x="2008" y="704"/>
                </a:cubicBezTo>
                <a:cubicBezTo>
                  <a:pt x="2026" y="679"/>
                  <a:pt x="2043" y="632"/>
                  <a:pt x="2054" y="604"/>
                </a:cubicBezTo>
                <a:cubicBezTo>
                  <a:pt x="2061" y="586"/>
                  <a:pt x="2072" y="549"/>
                  <a:pt x="2072" y="549"/>
                </a:cubicBezTo>
                <a:cubicBezTo>
                  <a:pt x="2063" y="472"/>
                  <a:pt x="2049" y="411"/>
                  <a:pt x="1981" y="366"/>
                </a:cubicBezTo>
                <a:cubicBezTo>
                  <a:pt x="1956" y="292"/>
                  <a:pt x="1881" y="229"/>
                  <a:pt x="1825" y="174"/>
                </a:cubicBezTo>
                <a:cubicBezTo>
                  <a:pt x="1788" y="138"/>
                  <a:pt x="1756" y="96"/>
                  <a:pt x="1716" y="64"/>
                </a:cubicBezTo>
                <a:cubicBezTo>
                  <a:pt x="1696" y="48"/>
                  <a:pt x="1679" y="0"/>
                  <a:pt x="1652" y="0"/>
                </a:cubicBezTo>
              </a:path>
            </a:pathLst>
          </a:custGeom>
          <a:noFill/>
          <a:ln w="57150" cap="flat" cmpd="sng">
            <a:solidFill>
              <a:schemeClr val="bg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50828" name="Freeform 12"/>
          <p:cNvSpPr>
            <a:spLocks/>
          </p:cNvSpPr>
          <p:nvPr/>
        </p:nvSpPr>
        <p:spPr bwMode="auto">
          <a:xfrm>
            <a:off x="620713" y="3048000"/>
            <a:ext cx="742950" cy="1349375"/>
          </a:xfrm>
          <a:custGeom>
            <a:avLst/>
            <a:gdLst/>
            <a:ahLst/>
            <a:cxnLst>
              <a:cxn ang="0">
                <a:pos x="468" y="850"/>
              </a:cxn>
              <a:cxn ang="0">
                <a:pos x="368" y="795"/>
              </a:cxn>
              <a:cxn ang="0">
                <a:pos x="267" y="677"/>
              </a:cxn>
              <a:cxn ang="0">
                <a:pos x="203" y="576"/>
              </a:cxn>
              <a:cxn ang="0">
                <a:pos x="148" y="494"/>
              </a:cxn>
              <a:cxn ang="0">
                <a:pos x="103" y="411"/>
              </a:cxn>
              <a:cxn ang="0">
                <a:pos x="20" y="219"/>
              </a:cxn>
              <a:cxn ang="0">
                <a:pos x="11" y="0"/>
              </a:cxn>
            </a:cxnLst>
            <a:rect l="0" t="0" r="r" b="b"/>
            <a:pathLst>
              <a:path w="468" h="850">
                <a:moveTo>
                  <a:pt x="468" y="850"/>
                </a:moveTo>
                <a:cubicBezTo>
                  <a:pt x="429" y="837"/>
                  <a:pt x="405" y="809"/>
                  <a:pt x="368" y="795"/>
                </a:cubicBezTo>
                <a:cubicBezTo>
                  <a:pt x="339" y="751"/>
                  <a:pt x="297" y="720"/>
                  <a:pt x="267" y="677"/>
                </a:cubicBezTo>
                <a:cubicBezTo>
                  <a:pt x="253" y="634"/>
                  <a:pt x="225" y="613"/>
                  <a:pt x="203" y="576"/>
                </a:cubicBezTo>
                <a:cubicBezTo>
                  <a:pt x="185" y="544"/>
                  <a:pt x="175" y="520"/>
                  <a:pt x="148" y="494"/>
                </a:cubicBezTo>
                <a:cubicBezTo>
                  <a:pt x="132" y="445"/>
                  <a:pt x="144" y="474"/>
                  <a:pt x="103" y="411"/>
                </a:cubicBezTo>
                <a:cubicBezTo>
                  <a:pt x="62" y="349"/>
                  <a:pt x="80" y="279"/>
                  <a:pt x="20" y="219"/>
                </a:cubicBezTo>
                <a:cubicBezTo>
                  <a:pt x="0" y="117"/>
                  <a:pt x="11" y="189"/>
                  <a:pt x="11" y="0"/>
                </a:cubicBezTo>
              </a:path>
            </a:pathLst>
          </a:custGeom>
          <a:noFill/>
          <a:ln w="57150" cap="flat" cmpd="sng">
            <a:solidFill>
              <a:schemeClr val="bg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50829" name="Freeform 13"/>
          <p:cNvSpPr>
            <a:spLocks/>
          </p:cNvSpPr>
          <p:nvPr/>
        </p:nvSpPr>
        <p:spPr bwMode="auto">
          <a:xfrm>
            <a:off x="7286625" y="3352800"/>
            <a:ext cx="1363663" cy="1571625"/>
          </a:xfrm>
          <a:custGeom>
            <a:avLst/>
            <a:gdLst/>
            <a:ahLst/>
            <a:cxnLst>
              <a:cxn ang="0">
                <a:pos x="0" y="969"/>
              </a:cxn>
              <a:cxn ang="0">
                <a:pos x="201" y="914"/>
              </a:cxn>
              <a:cxn ang="0">
                <a:pos x="228" y="896"/>
              </a:cxn>
              <a:cxn ang="0">
                <a:pos x="256" y="887"/>
              </a:cxn>
              <a:cxn ang="0">
                <a:pos x="292" y="859"/>
              </a:cxn>
              <a:cxn ang="0">
                <a:pos x="347" y="841"/>
              </a:cxn>
              <a:cxn ang="0">
                <a:pos x="466" y="777"/>
              </a:cxn>
              <a:cxn ang="0">
                <a:pos x="548" y="713"/>
              </a:cxn>
              <a:cxn ang="0">
                <a:pos x="603" y="667"/>
              </a:cxn>
              <a:cxn ang="0">
                <a:pos x="740" y="539"/>
              </a:cxn>
              <a:cxn ang="0">
                <a:pos x="823" y="329"/>
              </a:cxn>
              <a:cxn ang="0">
                <a:pos x="859" y="0"/>
              </a:cxn>
            </a:cxnLst>
            <a:rect l="0" t="0" r="r" b="b"/>
            <a:pathLst>
              <a:path w="859" h="990">
                <a:moveTo>
                  <a:pt x="0" y="969"/>
                </a:moveTo>
                <a:cubicBezTo>
                  <a:pt x="84" y="990"/>
                  <a:pt x="126" y="932"/>
                  <a:pt x="201" y="914"/>
                </a:cubicBezTo>
                <a:cubicBezTo>
                  <a:pt x="210" y="908"/>
                  <a:pt x="218" y="901"/>
                  <a:pt x="228" y="896"/>
                </a:cubicBezTo>
                <a:cubicBezTo>
                  <a:pt x="237" y="892"/>
                  <a:pt x="248" y="892"/>
                  <a:pt x="256" y="887"/>
                </a:cubicBezTo>
                <a:cubicBezTo>
                  <a:pt x="269" y="879"/>
                  <a:pt x="278" y="866"/>
                  <a:pt x="292" y="859"/>
                </a:cubicBezTo>
                <a:cubicBezTo>
                  <a:pt x="309" y="850"/>
                  <a:pt x="331" y="851"/>
                  <a:pt x="347" y="841"/>
                </a:cubicBezTo>
                <a:cubicBezTo>
                  <a:pt x="384" y="817"/>
                  <a:pt x="424" y="791"/>
                  <a:pt x="466" y="777"/>
                </a:cubicBezTo>
                <a:cubicBezTo>
                  <a:pt x="493" y="742"/>
                  <a:pt x="507" y="727"/>
                  <a:pt x="548" y="713"/>
                </a:cubicBezTo>
                <a:cubicBezTo>
                  <a:pt x="594" y="648"/>
                  <a:pt x="534" y="724"/>
                  <a:pt x="603" y="667"/>
                </a:cubicBezTo>
                <a:cubicBezTo>
                  <a:pt x="641" y="635"/>
                  <a:pt x="691" y="557"/>
                  <a:pt x="740" y="539"/>
                </a:cubicBezTo>
                <a:cubicBezTo>
                  <a:pt x="794" y="488"/>
                  <a:pt x="807" y="401"/>
                  <a:pt x="823" y="329"/>
                </a:cubicBezTo>
                <a:cubicBezTo>
                  <a:pt x="834" y="220"/>
                  <a:pt x="859" y="109"/>
                  <a:pt x="859" y="0"/>
                </a:cubicBezTo>
              </a:path>
            </a:pathLst>
          </a:custGeom>
          <a:noFill/>
          <a:ln w="28575" cap="flat" cmpd="sng">
            <a:solidFill>
              <a:schemeClr val="bg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50830" name="Freeform 14"/>
          <p:cNvSpPr>
            <a:spLocks/>
          </p:cNvSpPr>
          <p:nvPr/>
        </p:nvSpPr>
        <p:spPr bwMode="auto">
          <a:xfrm>
            <a:off x="696913" y="4600575"/>
            <a:ext cx="493712" cy="377825"/>
          </a:xfrm>
          <a:custGeom>
            <a:avLst/>
            <a:gdLst/>
            <a:ahLst/>
            <a:cxnLst>
              <a:cxn ang="0">
                <a:pos x="0" y="238"/>
              </a:cxn>
              <a:cxn ang="0">
                <a:pos x="137" y="156"/>
              </a:cxn>
              <a:cxn ang="0">
                <a:pos x="265" y="37"/>
              </a:cxn>
              <a:cxn ang="0">
                <a:pos x="292" y="19"/>
              </a:cxn>
              <a:cxn ang="0">
                <a:pos x="311" y="0"/>
              </a:cxn>
            </a:cxnLst>
            <a:rect l="0" t="0" r="r" b="b"/>
            <a:pathLst>
              <a:path w="311" h="238">
                <a:moveTo>
                  <a:pt x="0" y="238"/>
                </a:moveTo>
                <a:cubicBezTo>
                  <a:pt x="31" y="191"/>
                  <a:pt x="84" y="174"/>
                  <a:pt x="137" y="156"/>
                </a:cubicBezTo>
                <a:cubicBezTo>
                  <a:pt x="185" y="105"/>
                  <a:pt x="203" y="78"/>
                  <a:pt x="265" y="37"/>
                </a:cubicBezTo>
                <a:cubicBezTo>
                  <a:pt x="274" y="31"/>
                  <a:pt x="283" y="25"/>
                  <a:pt x="292" y="19"/>
                </a:cubicBezTo>
                <a:cubicBezTo>
                  <a:pt x="299" y="14"/>
                  <a:pt x="311" y="0"/>
                  <a:pt x="311" y="0"/>
                </a:cubicBezTo>
              </a:path>
            </a:pathLst>
          </a:custGeom>
          <a:noFill/>
          <a:ln w="28575" cap="flat" cmpd="sng">
            <a:solidFill>
              <a:schemeClr val="bg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50831" name="Freeform 15"/>
          <p:cNvSpPr>
            <a:spLocks/>
          </p:cNvSpPr>
          <p:nvPr/>
        </p:nvSpPr>
        <p:spPr bwMode="auto">
          <a:xfrm>
            <a:off x="3513138" y="6473825"/>
            <a:ext cx="188912" cy="609600"/>
          </a:xfrm>
          <a:custGeom>
            <a:avLst/>
            <a:gdLst/>
            <a:ahLst/>
            <a:cxnLst>
              <a:cxn ang="0">
                <a:pos x="91" y="384"/>
              </a:cxn>
              <a:cxn ang="0">
                <a:pos x="91" y="82"/>
              </a:cxn>
              <a:cxn ang="0">
                <a:pos x="0" y="0"/>
              </a:cxn>
            </a:cxnLst>
            <a:rect l="0" t="0" r="r" b="b"/>
            <a:pathLst>
              <a:path w="119" h="384">
                <a:moveTo>
                  <a:pt x="91" y="384"/>
                </a:moveTo>
                <a:cubicBezTo>
                  <a:pt x="109" y="273"/>
                  <a:pt x="119" y="233"/>
                  <a:pt x="91" y="82"/>
                </a:cubicBezTo>
                <a:cubicBezTo>
                  <a:pt x="86" y="57"/>
                  <a:pt x="19" y="19"/>
                  <a:pt x="0" y="0"/>
                </a:cubicBezTo>
              </a:path>
            </a:pathLst>
          </a:custGeom>
          <a:noFill/>
          <a:ln w="28575" cap="flat" cmpd="sng">
            <a:solidFill>
              <a:schemeClr val="bg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50832" name="Freeform 16"/>
          <p:cNvSpPr>
            <a:spLocks/>
          </p:cNvSpPr>
          <p:nvPr/>
        </p:nvSpPr>
        <p:spPr bwMode="auto">
          <a:xfrm>
            <a:off x="3665538" y="6477000"/>
            <a:ext cx="500062" cy="200025"/>
          </a:xfrm>
          <a:custGeom>
            <a:avLst/>
            <a:gdLst/>
            <a:ahLst/>
            <a:cxnLst>
              <a:cxn ang="0">
                <a:pos x="4" y="126"/>
              </a:cxn>
              <a:cxn ang="0">
                <a:pos x="32" y="71"/>
              </a:cxn>
              <a:cxn ang="0">
                <a:pos x="68" y="16"/>
              </a:cxn>
              <a:cxn ang="0">
                <a:pos x="123" y="7"/>
              </a:cxn>
              <a:cxn ang="0">
                <a:pos x="315" y="7"/>
              </a:cxn>
            </a:cxnLst>
            <a:rect l="0" t="0" r="r" b="b"/>
            <a:pathLst>
              <a:path w="315" h="126">
                <a:moveTo>
                  <a:pt x="4" y="126"/>
                </a:moveTo>
                <a:cubicBezTo>
                  <a:pt x="21" y="57"/>
                  <a:pt x="0" y="114"/>
                  <a:pt x="32" y="71"/>
                </a:cubicBezTo>
                <a:cubicBezTo>
                  <a:pt x="45" y="53"/>
                  <a:pt x="56" y="34"/>
                  <a:pt x="68" y="16"/>
                </a:cubicBezTo>
                <a:cubicBezTo>
                  <a:pt x="78" y="0"/>
                  <a:pt x="104" y="8"/>
                  <a:pt x="123" y="7"/>
                </a:cubicBezTo>
                <a:cubicBezTo>
                  <a:pt x="187" y="5"/>
                  <a:pt x="251" y="7"/>
                  <a:pt x="315" y="7"/>
                </a:cubicBezTo>
              </a:path>
            </a:pathLst>
          </a:custGeom>
          <a:noFill/>
          <a:ln w="28575" cap="flat" cmpd="sng">
            <a:solidFill>
              <a:schemeClr val="bg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50833" name="Freeform 17"/>
          <p:cNvSpPr>
            <a:spLocks/>
          </p:cNvSpPr>
          <p:nvPr/>
        </p:nvSpPr>
        <p:spPr bwMode="auto">
          <a:xfrm>
            <a:off x="7329488" y="5065713"/>
            <a:ext cx="915987" cy="6096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5" y="9"/>
              </a:cxn>
              <a:cxn ang="0">
                <a:pos x="220" y="27"/>
              </a:cxn>
              <a:cxn ang="0">
                <a:pos x="247" y="36"/>
              </a:cxn>
              <a:cxn ang="0">
                <a:pos x="311" y="73"/>
              </a:cxn>
              <a:cxn ang="0">
                <a:pos x="485" y="238"/>
              </a:cxn>
              <a:cxn ang="0">
                <a:pos x="567" y="347"/>
              </a:cxn>
              <a:cxn ang="0">
                <a:pos x="576" y="384"/>
              </a:cxn>
            </a:cxnLst>
            <a:rect l="0" t="0" r="r" b="b"/>
            <a:pathLst>
              <a:path w="577" h="384">
                <a:moveTo>
                  <a:pt x="0" y="0"/>
                </a:moveTo>
                <a:cubicBezTo>
                  <a:pt x="55" y="3"/>
                  <a:pt x="110" y="2"/>
                  <a:pt x="165" y="9"/>
                </a:cubicBezTo>
                <a:cubicBezTo>
                  <a:pt x="184" y="11"/>
                  <a:pt x="202" y="21"/>
                  <a:pt x="220" y="27"/>
                </a:cubicBezTo>
                <a:cubicBezTo>
                  <a:pt x="229" y="30"/>
                  <a:pt x="247" y="36"/>
                  <a:pt x="247" y="36"/>
                </a:cubicBezTo>
                <a:cubicBezTo>
                  <a:pt x="333" y="97"/>
                  <a:pt x="204" y="8"/>
                  <a:pt x="311" y="73"/>
                </a:cubicBezTo>
                <a:cubicBezTo>
                  <a:pt x="351" y="97"/>
                  <a:pt x="458" y="198"/>
                  <a:pt x="485" y="238"/>
                </a:cubicBezTo>
                <a:cubicBezTo>
                  <a:pt x="510" y="275"/>
                  <a:pt x="530" y="322"/>
                  <a:pt x="567" y="347"/>
                </a:cubicBezTo>
                <a:cubicBezTo>
                  <a:pt x="577" y="378"/>
                  <a:pt x="576" y="365"/>
                  <a:pt x="576" y="384"/>
                </a:cubicBezTo>
              </a:path>
            </a:pathLst>
          </a:custGeom>
          <a:noFill/>
          <a:ln w="28575" cap="flat" cmpd="sng">
            <a:solidFill>
              <a:schemeClr val="bg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50834" name="Freeform 18"/>
          <p:cNvSpPr>
            <a:spLocks/>
          </p:cNvSpPr>
          <p:nvPr/>
        </p:nvSpPr>
        <p:spPr bwMode="auto">
          <a:xfrm>
            <a:off x="7754938" y="4600575"/>
            <a:ext cx="285750" cy="654050"/>
          </a:xfrm>
          <a:custGeom>
            <a:avLst/>
            <a:gdLst/>
            <a:ahLst/>
            <a:cxnLst>
              <a:cxn ang="0">
                <a:pos x="98" y="412"/>
              </a:cxn>
              <a:cxn ang="0">
                <a:pos x="34" y="357"/>
              </a:cxn>
              <a:cxn ang="0">
                <a:pos x="6" y="302"/>
              </a:cxn>
              <a:cxn ang="0">
                <a:pos x="116" y="37"/>
              </a:cxn>
              <a:cxn ang="0">
                <a:pos x="180" y="0"/>
              </a:cxn>
            </a:cxnLst>
            <a:rect l="0" t="0" r="r" b="b"/>
            <a:pathLst>
              <a:path w="180" h="412">
                <a:moveTo>
                  <a:pt x="98" y="412"/>
                </a:moveTo>
                <a:cubicBezTo>
                  <a:pt x="77" y="390"/>
                  <a:pt x="59" y="374"/>
                  <a:pt x="34" y="357"/>
                </a:cubicBezTo>
                <a:cubicBezTo>
                  <a:pt x="28" y="337"/>
                  <a:pt x="7" y="323"/>
                  <a:pt x="6" y="302"/>
                </a:cubicBezTo>
                <a:cubicBezTo>
                  <a:pt x="1" y="191"/>
                  <a:pt x="0" y="76"/>
                  <a:pt x="116" y="37"/>
                </a:cubicBezTo>
                <a:cubicBezTo>
                  <a:pt x="138" y="15"/>
                  <a:pt x="148" y="0"/>
                  <a:pt x="180" y="0"/>
                </a:cubicBezTo>
              </a:path>
            </a:pathLst>
          </a:custGeom>
          <a:noFill/>
          <a:ln w="38100" cap="flat" cmpd="sng">
            <a:solidFill>
              <a:schemeClr val="bg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50835" name="Oval 19"/>
          <p:cNvSpPr>
            <a:spLocks noChangeArrowheads="1"/>
          </p:cNvSpPr>
          <p:nvPr/>
        </p:nvSpPr>
        <p:spPr bwMode="auto">
          <a:xfrm>
            <a:off x="3200400" y="838200"/>
            <a:ext cx="1905000" cy="1600200"/>
          </a:xfrm>
          <a:prstGeom prst="ellipse">
            <a:avLst/>
          </a:prstGeom>
          <a:solidFill>
            <a:schemeClr val="tx1"/>
          </a:solidFill>
          <a:ln w="38100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50836" name="Oval 20"/>
          <p:cNvSpPr>
            <a:spLocks noChangeArrowheads="1"/>
          </p:cNvSpPr>
          <p:nvPr/>
        </p:nvSpPr>
        <p:spPr bwMode="auto">
          <a:xfrm>
            <a:off x="5181600" y="1524000"/>
            <a:ext cx="1905000" cy="1600200"/>
          </a:xfrm>
          <a:prstGeom prst="ellipse">
            <a:avLst/>
          </a:prstGeom>
          <a:solidFill>
            <a:schemeClr val="tx1"/>
          </a:solidFill>
          <a:ln w="38100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50837" name="Oval 21"/>
          <p:cNvSpPr>
            <a:spLocks noChangeArrowheads="1"/>
          </p:cNvSpPr>
          <p:nvPr/>
        </p:nvSpPr>
        <p:spPr bwMode="auto">
          <a:xfrm>
            <a:off x="3886200" y="1828800"/>
            <a:ext cx="685800" cy="5334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50838" name="Oval 22"/>
          <p:cNvSpPr>
            <a:spLocks noChangeArrowheads="1"/>
          </p:cNvSpPr>
          <p:nvPr/>
        </p:nvSpPr>
        <p:spPr bwMode="auto">
          <a:xfrm>
            <a:off x="5181600" y="2209800"/>
            <a:ext cx="685800" cy="5334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50839" name="Oval 23"/>
          <p:cNvSpPr>
            <a:spLocks noChangeArrowheads="1"/>
          </p:cNvSpPr>
          <p:nvPr/>
        </p:nvSpPr>
        <p:spPr bwMode="auto">
          <a:xfrm>
            <a:off x="4267200" y="2133600"/>
            <a:ext cx="228600" cy="1524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50840" name="Oval 24"/>
          <p:cNvSpPr>
            <a:spLocks noChangeArrowheads="1"/>
          </p:cNvSpPr>
          <p:nvPr/>
        </p:nvSpPr>
        <p:spPr bwMode="auto">
          <a:xfrm>
            <a:off x="5486400" y="2514600"/>
            <a:ext cx="228600" cy="1524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2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r>
              <a:rPr lang="en-US"/>
              <a:t>What is this a picture of?</a:t>
            </a:r>
          </a:p>
        </p:txBody>
      </p:sp>
      <p:pic>
        <p:nvPicPr>
          <p:cNvPr id="852275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914400"/>
            <a:ext cx="8534400" cy="562927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8522757" name="Rectangle 5"/>
          <p:cNvSpPr>
            <a:spLocks noChangeArrowheads="1"/>
          </p:cNvSpPr>
          <p:nvPr/>
        </p:nvSpPr>
        <p:spPr bwMode="auto">
          <a:xfrm>
            <a:off x="6477000" y="6629400"/>
            <a:ext cx="2667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800" b="1"/>
              <a:t>Copyright © 2010 Ryan P. Murphy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3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r>
              <a:rPr lang="en-US">
                <a:solidFill>
                  <a:srgbClr val="FFFF00"/>
                </a:solidFill>
              </a:rPr>
              <a:t>Answer! Syncline Fold.</a:t>
            </a:r>
          </a:p>
        </p:txBody>
      </p:sp>
      <p:pic>
        <p:nvPicPr>
          <p:cNvPr id="852378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914400"/>
            <a:ext cx="8534400" cy="562927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8523781" name="Freeform 5"/>
          <p:cNvSpPr>
            <a:spLocks/>
          </p:cNvSpPr>
          <p:nvPr/>
        </p:nvSpPr>
        <p:spPr bwMode="auto">
          <a:xfrm>
            <a:off x="1436688" y="2000250"/>
            <a:ext cx="6162675" cy="1671638"/>
          </a:xfrm>
          <a:custGeom>
            <a:avLst/>
            <a:gdLst/>
            <a:ahLst/>
            <a:cxnLst>
              <a:cxn ang="0">
                <a:pos x="0" y="331"/>
              </a:cxn>
              <a:cxn ang="0">
                <a:pos x="92" y="450"/>
              </a:cxn>
              <a:cxn ang="0">
                <a:pos x="110" y="486"/>
              </a:cxn>
              <a:cxn ang="0">
                <a:pos x="284" y="651"/>
              </a:cxn>
              <a:cxn ang="0">
                <a:pos x="348" y="706"/>
              </a:cxn>
              <a:cxn ang="0">
                <a:pos x="375" y="724"/>
              </a:cxn>
              <a:cxn ang="0">
                <a:pos x="402" y="733"/>
              </a:cxn>
              <a:cxn ang="0">
                <a:pos x="530" y="815"/>
              </a:cxn>
              <a:cxn ang="0">
                <a:pos x="741" y="907"/>
              </a:cxn>
              <a:cxn ang="0">
                <a:pos x="823" y="953"/>
              </a:cxn>
              <a:cxn ang="0">
                <a:pos x="914" y="962"/>
              </a:cxn>
              <a:cxn ang="0">
                <a:pos x="1170" y="998"/>
              </a:cxn>
              <a:cxn ang="0">
                <a:pos x="1308" y="1026"/>
              </a:cxn>
              <a:cxn ang="0">
                <a:pos x="1509" y="1044"/>
              </a:cxn>
              <a:cxn ang="0">
                <a:pos x="2706" y="998"/>
              </a:cxn>
              <a:cxn ang="0">
                <a:pos x="2734" y="989"/>
              </a:cxn>
              <a:cxn ang="0">
                <a:pos x="2761" y="971"/>
              </a:cxn>
              <a:cxn ang="0">
                <a:pos x="2908" y="934"/>
              </a:cxn>
              <a:cxn ang="0">
                <a:pos x="3100" y="806"/>
              </a:cxn>
              <a:cxn ang="0">
                <a:pos x="3109" y="779"/>
              </a:cxn>
              <a:cxn ang="0">
                <a:pos x="3136" y="770"/>
              </a:cxn>
              <a:cxn ang="0">
                <a:pos x="3191" y="733"/>
              </a:cxn>
              <a:cxn ang="0">
                <a:pos x="3292" y="669"/>
              </a:cxn>
              <a:cxn ang="0">
                <a:pos x="3493" y="569"/>
              </a:cxn>
              <a:cxn ang="0">
                <a:pos x="3575" y="505"/>
              </a:cxn>
              <a:cxn ang="0">
                <a:pos x="3648" y="413"/>
              </a:cxn>
              <a:cxn ang="0">
                <a:pos x="3721" y="313"/>
              </a:cxn>
              <a:cxn ang="0">
                <a:pos x="3730" y="267"/>
              </a:cxn>
              <a:cxn ang="0">
                <a:pos x="3776" y="221"/>
              </a:cxn>
              <a:cxn ang="0">
                <a:pos x="3813" y="148"/>
              </a:cxn>
              <a:cxn ang="0">
                <a:pos x="3822" y="121"/>
              </a:cxn>
              <a:cxn ang="0">
                <a:pos x="3840" y="102"/>
              </a:cxn>
              <a:cxn ang="0">
                <a:pos x="3849" y="57"/>
              </a:cxn>
              <a:cxn ang="0">
                <a:pos x="3877" y="20"/>
              </a:cxn>
            </a:cxnLst>
            <a:rect l="0" t="0" r="r" b="b"/>
            <a:pathLst>
              <a:path w="3882" h="1053">
                <a:moveTo>
                  <a:pt x="0" y="331"/>
                </a:moveTo>
                <a:cubicBezTo>
                  <a:pt x="28" y="372"/>
                  <a:pt x="65" y="409"/>
                  <a:pt x="92" y="450"/>
                </a:cubicBezTo>
                <a:cubicBezTo>
                  <a:pt x="99" y="461"/>
                  <a:pt x="102" y="475"/>
                  <a:pt x="110" y="486"/>
                </a:cubicBezTo>
                <a:cubicBezTo>
                  <a:pt x="150" y="538"/>
                  <a:pt x="228" y="615"/>
                  <a:pt x="284" y="651"/>
                </a:cubicBezTo>
                <a:cubicBezTo>
                  <a:pt x="305" y="682"/>
                  <a:pt x="312" y="694"/>
                  <a:pt x="348" y="706"/>
                </a:cubicBezTo>
                <a:cubicBezTo>
                  <a:pt x="357" y="712"/>
                  <a:pt x="365" y="719"/>
                  <a:pt x="375" y="724"/>
                </a:cubicBezTo>
                <a:cubicBezTo>
                  <a:pt x="383" y="728"/>
                  <a:pt x="394" y="728"/>
                  <a:pt x="402" y="733"/>
                </a:cubicBezTo>
                <a:cubicBezTo>
                  <a:pt x="446" y="759"/>
                  <a:pt x="480" y="798"/>
                  <a:pt x="530" y="815"/>
                </a:cubicBezTo>
                <a:cubicBezTo>
                  <a:pt x="600" y="885"/>
                  <a:pt x="652" y="875"/>
                  <a:pt x="741" y="907"/>
                </a:cubicBezTo>
                <a:cubicBezTo>
                  <a:pt x="772" y="918"/>
                  <a:pt x="790" y="948"/>
                  <a:pt x="823" y="953"/>
                </a:cubicBezTo>
                <a:cubicBezTo>
                  <a:pt x="853" y="958"/>
                  <a:pt x="884" y="959"/>
                  <a:pt x="914" y="962"/>
                </a:cubicBezTo>
                <a:cubicBezTo>
                  <a:pt x="995" y="988"/>
                  <a:pt x="1085" y="990"/>
                  <a:pt x="1170" y="998"/>
                </a:cubicBezTo>
                <a:cubicBezTo>
                  <a:pt x="1215" y="1009"/>
                  <a:pt x="1262" y="1021"/>
                  <a:pt x="1308" y="1026"/>
                </a:cubicBezTo>
                <a:cubicBezTo>
                  <a:pt x="1375" y="1034"/>
                  <a:pt x="1509" y="1044"/>
                  <a:pt x="1509" y="1044"/>
                </a:cubicBezTo>
                <a:cubicBezTo>
                  <a:pt x="1908" y="1039"/>
                  <a:pt x="2311" y="1053"/>
                  <a:pt x="2706" y="998"/>
                </a:cubicBezTo>
                <a:cubicBezTo>
                  <a:pt x="2715" y="995"/>
                  <a:pt x="2725" y="993"/>
                  <a:pt x="2734" y="989"/>
                </a:cubicBezTo>
                <a:cubicBezTo>
                  <a:pt x="2744" y="984"/>
                  <a:pt x="2751" y="974"/>
                  <a:pt x="2761" y="971"/>
                </a:cubicBezTo>
                <a:cubicBezTo>
                  <a:pt x="2804" y="957"/>
                  <a:pt x="2862" y="945"/>
                  <a:pt x="2908" y="934"/>
                </a:cubicBezTo>
                <a:cubicBezTo>
                  <a:pt x="2973" y="902"/>
                  <a:pt x="3048" y="858"/>
                  <a:pt x="3100" y="806"/>
                </a:cubicBezTo>
                <a:cubicBezTo>
                  <a:pt x="3103" y="797"/>
                  <a:pt x="3102" y="786"/>
                  <a:pt x="3109" y="779"/>
                </a:cubicBezTo>
                <a:cubicBezTo>
                  <a:pt x="3116" y="772"/>
                  <a:pt x="3128" y="775"/>
                  <a:pt x="3136" y="770"/>
                </a:cubicBezTo>
                <a:cubicBezTo>
                  <a:pt x="3155" y="759"/>
                  <a:pt x="3173" y="746"/>
                  <a:pt x="3191" y="733"/>
                </a:cubicBezTo>
                <a:cubicBezTo>
                  <a:pt x="3228" y="707"/>
                  <a:pt x="3248" y="680"/>
                  <a:pt x="3292" y="669"/>
                </a:cubicBezTo>
                <a:cubicBezTo>
                  <a:pt x="3359" y="636"/>
                  <a:pt x="3423" y="596"/>
                  <a:pt x="3493" y="569"/>
                </a:cubicBezTo>
                <a:cubicBezTo>
                  <a:pt x="3548" y="513"/>
                  <a:pt x="3519" y="532"/>
                  <a:pt x="3575" y="505"/>
                </a:cubicBezTo>
                <a:cubicBezTo>
                  <a:pt x="3597" y="471"/>
                  <a:pt x="3625" y="447"/>
                  <a:pt x="3648" y="413"/>
                </a:cubicBezTo>
                <a:cubicBezTo>
                  <a:pt x="3685" y="360"/>
                  <a:pt x="3670" y="351"/>
                  <a:pt x="3721" y="313"/>
                </a:cubicBezTo>
                <a:cubicBezTo>
                  <a:pt x="3724" y="298"/>
                  <a:pt x="3722" y="280"/>
                  <a:pt x="3730" y="267"/>
                </a:cubicBezTo>
                <a:cubicBezTo>
                  <a:pt x="3741" y="248"/>
                  <a:pt x="3776" y="221"/>
                  <a:pt x="3776" y="221"/>
                </a:cubicBezTo>
                <a:cubicBezTo>
                  <a:pt x="3797" y="158"/>
                  <a:pt x="3780" y="179"/>
                  <a:pt x="3813" y="148"/>
                </a:cubicBezTo>
                <a:cubicBezTo>
                  <a:pt x="3816" y="139"/>
                  <a:pt x="3817" y="129"/>
                  <a:pt x="3822" y="121"/>
                </a:cubicBezTo>
                <a:cubicBezTo>
                  <a:pt x="3826" y="113"/>
                  <a:pt x="3837" y="110"/>
                  <a:pt x="3840" y="102"/>
                </a:cubicBezTo>
                <a:cubicBezTo>
                  <a:pt x="3846" y="88"/>
                  <a:pt x="3841" y="70"/>
                  <a:pt x="3849" y="57"/>
                </a:cubicBezTo>
                <a:cubicBezTo>
                  <a:pt x="3882" y="0"/>
                  <a:pt x="3877" y="68"/>
                  <a:pt x="3877" y="20"/>
                </a:cubicBezTo>
              </a:path>
            </a:pathLst>
          </a:custGeom>
          <a:noFill/>
          <a:ln w="76200" cap="flat" cmpd="sng">
            <a:solidFill>
              <a:srgbClr val="FFFF00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523784" name="Freeform 8"/>
          <p:cNvSpPr>
            <a:spLocks/>
          </p:cNvSpPr>
          <p:nvPr/>
        </p:nvSpPr>
        <p:spPr bwMode="auto">
          <a:xfrm>
            <a:off x="1625600" y="3497263"/>
            <a:ext cx="6748463" cy="25241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7" y="83"/>
              </a:cxn>
              <a:cxn ang="0">
                <a:pos x="55" y="275"/>
              </a:cxn>
              <a:cxn ang="0">
                <a:pos x="91" y="330"/>
              </a:cxn>
              <a:cxn ang="0">
                <a:pos x="110" y="357"/>
              </a:cxn>
              <a:cxn ang="0">
                <a:pos x="146" y="439"/>
              </a:cxn>
              <a:cxn ang="0">
                <a:pos x="155" y="476"/>
              </a:cxn>
              <a:cxn ang="0">
                <a:pos x="247" y="549"/>
              </a:cxn>
              <a:cxn ang="0">
                <a:pos x="283" y="604"/>
              </a:cxn>
              <a:cxn ang="0">
                <a:pos x="320" y="695"/>
              </a:cxn>
              <a:cxn ang="0">
                <a:pos x="347" y="714"/>
              </a:cxn>
              <a:cxn ang="0">
                <a:pos x="384" y="759"/>
              </a:cxn>
              <a:cxn ang="0">
                <a:pos x="393" y="796"/>
              </a:cxn>
              <a:cxn ang="0">
                <a:pos x="421" y="832"/>
              </a:cxn>
              <a:cxn ang="0">
                <a:pos x="457" y="878"/>
              </a:cxn>
              <a:cxn ang="0">
                <a:pos x="466" y="906"/>
              </a:cxn>
              <a:cxn ang="0">
                <a:pos x="521" y="960"/>
              </a:cxn>
              <a:cxn ang="0">
                <a:pos x="585" y="1034"/>
              </a:cxn>
              <a:cxn ang="0">
                <a:pos x="613" y="1079"/>
              </a:cxn>
              <a:cxn ang="0">
                <a:pos x="704" y="1152"/>
              </a:cxn>
              <a:cxn ang="0">
                <a:pos x="741" y="1198"/>
              </a:cxn>
              <a:cxn ang="0">
                <a:pos x="878" y="1299"/>
              </a:cxn>
              <a:cxn ang="0">
                <a:pos x="997" y="1399"/>
              </a:cxn>
              <a:cxn ang="0">
                <a:pos x="1070" y="1445"/>
              </a:cxn>
              <a:cxn ang="0">
                <a:pos x="1399" y="1536"/>
              </a:cxn>
              <a:cxn ang="0">
                <a:pos x="1865" y="1546"/>
              </a:cxn>
              <a:cxn ang="0">
                <a:pos x="2213" y="1536"/>
              </a:cxn>
              <a:cxn ang="0">
                <a:pos x="2432" y="1509"/>
              </a:cxn>
              <a:cxn ang="0">
                <a:pos x="2560" y="1472"/>
              </a:cxn>
              <a:cxn ang="0">
                <a:pos x="2898" y="1427"/>
              </a:cxn>
              <a:cxn ang="0">
                <a:pos x="3136" y="1372"/>
              </a:cxn>
              <a:cxn ang="0">
                <a:pos x="3191" y="1326"/>
              </a:cxn>
              <a:cxn ang="0">
                <a:pos x="3227" y="1308"/>
              </a:cxn>
              <a:cxn ang="0">
                <a:pos x="3246" y="1271"/>
              </a:cxn>
              <a:cxn ang="0">
                <a:pos x="3365" y="1226"/>
              </a:cxn>
              <a:cxn ang="0">
                <a:pos x="3419" y="1198"/>
              </a:cxn>
              <a:cxn ang="0">
                <a:pos x="3520" y="1134"/>
              </a:cxn>
              <a:cxn ang="0">
                <a:pos x="3621" y="1034"/>
              </a:cxn>
              <a:cxn ang="0">
                <a:pos x="3739" y="942"/>
              </a:cxn>
              <a:cxn ang="0">
                <a:pos x="3785" y="896"/>
              </a:cxn>
              <a:cxn ang="0">
                <a:pos x="3813" y="842"/>
              </a:cxn>
              <a:cxn ang="0">
                <a:pos x="3886" y="778"/>
              </a:cxn>
              <a:cxn ang="0">
                <a:pos x="3931" y="659"/>
              </a:cxn>
              <a:cxn ang="0">
                <a:pos x="3950" y="640"/>
              </a:cxn>
              <a:cxn ang="0">
                <a:pos x="4005" y="567"/>
              </a:cxn>
              <a:cxn ang="0">
                <a:pos x="4087" y="503"/>
              </a:cxn>
              <a:cxn ang="0">
                <a:pos x="4178" y="384"/>
              </a:cxn>
              <a:cxn ang="0">
                <a:pos x="4215" y="256"/>
              </a:cxn>
              <a:cxn ang="0">
                <a:pos x="4251" y="202"/>
              </a:cxn>
              <a:cxn ang="0">
                <a:pos x="4233" y="156"/>
              </a:cxn>
            </a:cxnLst>
            <a:rect l="0" t="0" r="r" b="b"/>
            <a:pathLst>
              <a:path w="4251" h="1590">
                <a:moveTo>
                  <a:pt x="0" y="0"/>
                </a:moveTo>
                <a:cubicBezTo>
                  <a:pt x="9" y="36"/>
                  <a:pt x="11" y="57"/>
                  <a:pt x="37" y="83"/>
                </a:cubicBezTo>
                <a:cubicBezTo>
                  <a:pt x="45" y="147"/>
                  <a:pt x="39" y="213"/>
                  <a:pt x="55" y="275"/>
                </a:cubicBezTo>
                <a:cubicBezTo>
                  <a:pt x="60" y="296"/>
                  <a:pt x="79" y="312"/>
                  <a:pt x="91" y="330"/>
                </a:cubicBezTo>
                <a:cubicBezTo>
                  <a:pt x="97" y="339"/>
                  <a:pt x="110" y="357"/>
                  <a:pt x="110" y="357"/>
                </a:cubicBezTo>
                <a:cubicBezTo>
                  <a:pt x="130" y="461"/>
                  <a:pt x="101" y="349"/>
                  <a:pt x="146" y="439"/>
                </a:cubicBezTo>
                <a:cubicBezTo>
                  <a:pt x="152" y="450"/>
                  <a:pt x="149" y="465"/>
                  <a:pt x="155" y="476"/>
                </a:cubicBezTo>
                <a:cubicBezTo>
                  <a:pt x="164" y="493"/>
                  <a:pt x="229" y="537"/>
                  <a:pt x="247" y="549"/>
                </a:cubicBezTo>
                <a:cubicBezTo>
                  <a:pt x="259" y="567"/>
                  <a:pt x="275" y="583"/>
                  <a:pt x="283" y="604"/>
                </a:cubicBezTo>
                <a:cubicBezTo>
                  <a:pt x="291" y="626"/>
                  <a:pt x="307" y="678"/>
                  <a:pt x="320" y="695"/>
                </a:cubicBezTo>
                <a:cubicBezTo>
                  <a:pt x="327" y="704"/>
                  <a:pt x="338" y="708"/>
                  <a:pt x="347" y="714"/>
                </a:cubicBezTo>
                <a:cubicBezTo>
                  <a:pt x="384" y="813"/>
                  <a:pt x="323" y="666"/>
                  <a:pt x="384" y="759"/>
                </a:cubicBezTo>
                <a:cubicBezTo>
                  <a:pt x="391" y="770"/>
                  <a:pt x="387" y="785"/>
                  <a:pt x="393" y="796"/>
                </a:cubicBezTo>
                <a:cubicBezTo>
                  <a:pt x="400" y="810"/>
                  <a:pt x="412" y="820"/>
                  <a:pt x="421" y="832"/>
                </a:cubicBezTo>
                <a:cubicBezTo>
                  <a:pt x="444" y="903"/>
                  <a:pt x="410" y="818"/>
                  <a:pt x="457" y="878"/>
                </a:cubicBezTo>
                <a:cubicBezTo>
                  <a:pt x="463" y="886"/>
                  <a:pt x="460" y="898"/>
                  <a:pt x="466" y="906"/>
                </a:cubicBezTo>
                <a:cubicBezTo>
                  <a:pt x="482" y="926"/>
                  <a:pt x="521" y="960"/>
                  <a:pt x="521" y="960"/>
                </a:cubicBezTo>
                <a:cubicBezTo>
                  <a:pt x="547" y="1013"/>
                  <a:pt x="557" y="995"/>
                  <a:pt x="585" y="1034"/>
                </a:cubicBezTo>
                <a:cubicBezTo>
                  <a:pt x="595" y="1048"/>
                  <a:pt x="603" y="1065"/>
                  <a:pt x="613" y="1079"/>
                </a:cubicBezTo>
                <a:cubicBezTo>
                  <a:pt x="635" y="1110"/>
                  <a:pt x="675" y="1128"/>
                  <a:pt x="704" y="1152"/>
                </a:cubicBezTo>
                <a:cubicBezTo>
                  <a:pt x="745" y="1186"/>
                  <a:pt x="697" y="1155"/>
                  <a:pt x="741" y="1198"/>
                </a:cubicBezTo>
                <a:cubicBezTo>
                  <a:pt x="781" y="1237"/>
                  <a:pt x="831" y="1267"/>
                  <a:pt x="878" y="1299"/>
                </a:cubicBezTo>
                <a:cubicBezTo>
                  <a:pt x="920" y="1328"/>
                  <a:pt x="950" y="1384"/>
                  <a:pt x="997" y="1399"/>
                </a:cubicBezTo>
                <a:cubicBezTo>
                  <a:pt x="1020" y="1423"/>
                  <a:pt x="1038" y="1435"/>
                  <a:pt x="1070" y="1445"/>
                </a:cubicBezTo>
                <a:cubicBezTo>
                  <a:pt x="1168" y="1511"/>
                  <a:pt x="1283" y="1527"/>
                  <a:pt x="1399" y="1536"/>
                </a:cubicBezTo>
                <a:cubicBezTo>
                  <a:pt x="1545" y="1590"/>
                  <a:pt x="1725" y="1550"/>
                  <a:pt x="1865" y="1546"/>
                </a:cubicBezTo>
                <a:cubicBezTo>
                  <a:pt x="1981" y="1543"/>
                  <a:pt x="2097" y="1539"/>
                  <a:pt x="2213" y="1536"/>
                </a:cubicBezTo>
                <a:cubicBezTo>
                  <a:pt x="2285" y="1530"/>
                  <a:pt x="2361" y="1528"/>
                  <a:pt x="2432" y="1509"/>
                </a:cubicBezTo>
                <a:cubicBezTo>
                  <a:pt x="2473" y="1498"/>
                  <a:pt x="2518" y="1478"/>
                  <a:pt x="2560" y="1472"/>
                </a:cubicBezTo>
                <a:cubicBezTo>
                  <a:pt x="2672" y="1455"/>
                  <a:pt x="2786" y="1441"/>
                  <a:pt x="2898" y="1427"/>
                </a:cubicBezTo>
                <a:cubicBezTo>
                  <a:pt x="2977" y="1406"/>
                  <a:pt x="3057" y="1392"/>
                  <a:pt x="3136" y="1372"/>
                </a:cubicBezTo>
                <a:cubicBezTo>
                  <a:pt x="3154" y="1357"/>
                  <a:pt x="3171" y="1340"/>
                  <a:pt x="3191" y="1326"/>
                </a:cubicBezTo>
                <a:cubicBezTo>
                  <a:pt x="3202" y="1318"/>
                  <a:pt x="3218" y="1317"/>
                  <a:pt x="3227" y="1308"/>
                </a:cubicBezTo>
                <a:cubicBezTo>
                  <a:pt x="3237" y="1298"/>
                  <a:pt x="3235" y="1279"/>
                  <a:pt x="3246" y="1271"/>
                </a:cubicBezTo>
                <a:cubicBezTo>
                  <a:pt x="3280" y="1246"/>
                  <a:pt x="3326" y="1242"/>
                  <a:pt x="3365" y="1226"/>
                </a:cubicBezTo>
                <a:cubicBezTo>
                  <a:pt x="3405" y="1184"/>
                  <a:pt x="3355" y="1229"/>
                  <a:pt x="3419" y="1198"/>
                </a:cubicBezTo>
                <a:cubicBezTo>
                  <a:pt x="3448" y="1184"/>
                  <a:pt x="3496" y="1156"/>
                  <a:pt x="3520" y="1134"/>
                </a:cubicBezTo>
                <a:cubicBezTo>
                  <a:pt x="3555" y="1102"/>
                  <a:pt x="3579" y="1056"/>
                  <a:pt x="3621" y="1034"/>
                </a:cubicBezTo>
                <a:cubicBezTo>
                  <a:pt x="3667" y="1010"/>
                  <a:pt x="3699" y="975"/>
                  <a:pt x="3739" y="942"/>
                </a:cubicBezTo>
                <a:cubicBezTo>
                  <a:pt x="3766" y="869"/>
                  <a:pt x="3723" y="967"/>
                  <a:pt x="3785" y="896"/>
                </a:cubicBezTo>
                <a:cubicBezTo>
                  <a:pt x="3798" y="881"/>
                  <a:pt x="3802" y="859"/>
                  <a:pt x="3813" y="842"/>
                </a:cubicBezTo>
                <a:cubicBezTo>
                  <a:pt x="3829" y="817"/>
                  <a:pt x="3865" y="799"/>
                  <a:pt x="3886" y="778"/>
                </a:cubicBezTo>
                <a:cubicBezTo>
                  <a:pt x="3917" y="715"/>
                  <a:pt x="3900" y="754"/>
                  <a:pt x="3931" y="659"/>
                </a:cubicBezTo>
                <a:cubicBezTo>
                  <a:pt x="3934" y="650"/>
                  <a:pt x="3944" y="647"/>
                  <a:pt x="3950" y="640"/>
                </a:cubicBezTo>
                <a:cubicBezTo>
                  <a:pt x="3969" y="616"/>
                  <a:pt x="3983" y="589"/>
                  <a:pt x="4005" y="567"/>
                </a:cubicBezTo>
                <a:cubicBezTo>
                  <a:pt x="4030" y="542"/>
                  <a:pt x="4062" y="528"/>
                  <a:pt x="4087" y="503"/>
                </a:cubicBezTo>
                <a:cubicBezTo>
                  <a:pt x="4102" y="459"/>
                  <a:pt x="4142" y="412"/>
                  <a:pt x="4178" y="384"/>
                </a:cubicBezTo>
                <a:cubicBezTo>
                  <a:pt x="4188" y="345"/>
                  <a:pt x="4196" y="291"/>
                  <a:pt x="4215" y="256"/>
                </a:cubicBezTo>
                <a:cubicBezTo>
                  <a:pt x="4225" y="237"/>
                  <a:pt x="4251" y="202"/>
                  <a:pt x="4251" y="202"/>
                </a:cubicBezTo>
                <a:cubicBezTo>
                  <a:pt x="4207" y="186"/>
                  <a:pt x="4233" y="193"/>
                  <a:pt x="4233" y="156"/>
                </a:cubicBezTo>
              </a:path>
            </a:pathLst>
          </a:custGeom>
          <a:noFill/>
          <a:ln w="76200" cap="flat" cmpd="sng">
            <a:solidFill>
              <a:srgbClr val="FFFF00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523785" name="Rectangle 9"/>
          <p:cNvSpPr>
            <a:spLocks noChangeArrowheads="1"/>
          </p:cNvSpPr>
          <p:nvPr/>
        </p:nvSpPr>
        <p:spPr bwMode="auto">
          <a:xfrm>
            <a:off x="6477000" y="6629400"/>
            <a:ext cx="2667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800" b="1"/>
              <a:t>Copyright © 2010 Ryan P. Murphy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5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r>
              <a:rPr lang="en-US">
                <a:solidFill>
                  <a:srgbClr val="FFFF00"/>
                </a:solidFill>
              </a:rPr>
              <a:t>Answer! Syncline Fold.</a:t>
            </a:r>
          </a:p>
        </p:txBody>
      </p:sp>
      <p:pic>
        <p:nvPicPr>
          <p:cNvPr id="92457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914400"/>
            <a:ext cx="8534400" cy="562927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9245701" name="Freeform 5"/>
          <p:cNvSpPr>
            <a:spLocks/>
          </p:cNvSpPr>
          <p:nvPr/>
        </p:nvSpPr>
        <p:spPr bwMode="auto">
          <a:xfrm>
            <a:off x="1436688" y="2000250"/>
            <a:ext cx="6162675" cy="1671638"/>
          </a:xfrm>
          <a:custGeom>
            <a:avLst/>
            <a:gdLst/>
            <a:ahLst/>
            <a:cxnLst>
              <a:cxn ang="0">
                <a:pos x="0" y="331"/>
              </a:cxn>
              <a:cxn ang="0">
                <a:pos x="92" y="450"/>
              </a:cxn>
              <a:cxn ang="0">
                <a:pos x="110" y="486"/>
              </a:cxn>
              <a:cxn ang="0">
                <a:pos x="284" y="651"/>
              </a:cxn>
              <a:cxn ang="0">
                <a:pos x="348" y="706"/>
              </a:cxn>
              <a:cxn ang="0">
                <a:pos x="375" y="724"/>
              </a:cxn>
              <a:cxn ang="0">
                <a:pos x="402" y="733"/>
              </a:cxn>
              <a:cxn ang="0">
                <a:pos x="530" y="815"/>
              </a:cxn>
              <a:cxn ang="0">
                <a:pos x="741" y="907"/>
              </a:cxn>
              <a:cxn ang="0">
                <a:pos x="823" y="953"/>
              </a:cxn>
              <a:cxn ang="0">
                <a:pos x="914" y="962"/>
              </a:cxn>
              <a:cxn ang="0">
                <a:pos x="1170" y="998"/>
              </a:cxn>
              <a:cxn ang="0">
                <a:pos x="1308" y="1026"/>
              </a:cxn>
              <a:cxn ang="0">
                <a:pos x="1509" y="1044"/>
              </a:cxn>
              <a:cxn ang="0">
                <a:pos x="2706" y="998"/>
              </a:cxn>
              <a:cxn ang="0">
                <a:pos x="2734" y="989"/>
              </a:cxn>
              <a:cxn ang="0">
                <a:pos x="2761" y="971"/>
              </a:cxn>
              <a:cxn ang="0">
                <a:pos x="2908" y="934"/>
              </a:cxn>
              <a:cxn ang="0">
                <a:pos x="3100" y="806"/>
              </a:cxn>
              <a:cxn ang="0">
                <a:pos x="3109" y="779"/>
              </a:cxn>
              <a:cxn ang="0">
                <a:pos x="3136" y="770"/>
              </a:cxn>
              <a:cxn ang="0">
                <a:pos x="3191" y="733"/>
              </a:cxn>
              <a:cxn ang="0">
                <a:pos x="3292" y="669"/>
              </a:cxn>
              <a:cxn ang="0">
                <a:pos x="3493" y="569"/>
              </a:cxn>
              <a:cxn ang="0">
                <a:pos x="3575" y="505"/>
              </a:cxn>
              <a:cxn ang="0">
                <a:pos x="3648" y="413"/>
              </a:cxn>
              <a:cxn ang="0">
                <a:pos x="3721" y="313"/>
              </a:cxn>
              <a:cxn ang="0">
                <a:pos x="3730" y="267"/>
              </a:cxn>
              <a:cxn ang="0">
                <a:pos x="3776" y="221"/>
              </a:cxn>
              <a:cxn ang="0">
                <a:pos x="3813" y="148"/>
              </a:cxn>
              <a:cxn ang="0">
                <a:pos x="3822" y="121"/>
              </a:cxn>
              <a:cxn ang="0">
                <a:pos x="3840" y="102"/>
              </a:cxn>
              <a:cxn ang="0">
                <a:pos x="3849" y="57"/>
              </a:cxn>
              <a:cxn ang="0">
                <a:pos x="3877" y="20"/>
              </a:cxn>
            </a:cxnLst>
            <a:rect l="0" t="0" r="r" b="b"/>
            <a:pathLst>
              <a:path w="3882" h="1053">
                <a:moveTo>
                  <a:pt x="0" y="331"/>
                </a:moveTo>
                <a:cubicBezTo>
                  <a:pt x="28" y="372"/>
                  <a:pt x="65" y="409"/>
                  <a:pt x="92" y="450"/>
                </a:cubicBezTo>
                <a:cubicBezTo>
                  <a:pt x="99" y="461"/>
                  <a:pt x="102" y="475"/>
                  <a:pt x="110" y="486"/>
                </a:cubicBezTo>
                <a:cubicBezTo>
                  <a:pt x="150" y="538"/>
                  <a:pt x="228" y="615"/>
                  <a:pt x="284" y="651"/>
                </a:cubicBezTo>
                <a:cubicBezTo>
                  <a:pt x="305" y="682"/>
                  <a:pt x="312" y="694"/>
                  <a:pt x="348" y="706"/>
                </a:cubicBezTo>
                <a:cubicBezTo>
                  <a:pt x="357" y="712"/>
                  <a:pt x="365" y="719"/>
                  <a:pt x="375" y="724"/>
                </a:cubicBezTo>
                <a:cubicBezTo>
                  <a:pt x="383" y="728"/>
                  <a:pt x="394" y="728"/>
                  <a:pt x="402" y="733"/>
                </a:cubicBezTo>
                <a:cubicBezTo>
                  <a:pt x="446" y="759"/>
                  <a:pt x="480" y="798"/>
                  <a:pt x="530" y="815"/>
                </a:cubicBezTo>
                <a:cubicBezTo>
                  <a:pt x="600" y="885"/>
                  <a:pt x="652" y="875"/>
                  <a:pt x="741" y="907"/>
                </a:cubicBezTo>
                <a:cubicBezTo>
                  <a:pt x="772" y="918"/>
                  <a:pt x="790" y="948"/>
                  <a:pt x="823" y="953"/>
                </a:cubicBezTo>
                <a:cubicBezTo>
                  <a:pt x="853" y="958"/>
                  <a:pt x="884" y="959"/>
                  <a:pt x="914" y="962"/>
                </a:cubicBezTo>
                <a:cubicBezTo>
                  <a:pt x="995" y="988"/>
                  <a:pt x="1085" y="990"/>
                  <a:pt x="1170" y="998"/>
                </a:cubicBezTo>
                <a:cubicBezTo>
                  <a:pt x="1215" y="1009"/>
                  <a:pt x="1262" y="1021"/>
                  <a:pt x="1308" y="1026"/>
                </a:cubicBezTo>
                <a:cubicBezTo>
                  <a:pt x="1375" y="1034"/>
                  <a:pt x="1509" y="1044"/>
                  <a:pt x="1509" y="1044"/>
                </a:cubicBezTo>
                <a:cubicBezTo>
                  <a:pt x="1908" y="1039"/>
                  <a:pt x="2311" y="1053"/>
                  <a:pt x="2706" y="998"/>
                </a:cubicBezTo>
                <a:cubicBezTo>
                  <a:pt x="2715" y="995"/>
                  <a:pt x="2725" y="993"/>
                  <a:pt x="2734" y="989"/>
                </a:cubicBezTo>
                <a:cubicBezTo>
                  <a:pt x="2744" y="984"/>
                  <a:pt x="2751" y="974"/>
                  <a:pt x="2761" y="971"/>
                </a:cubicBezTo>
                <a:cubicBezTo>
                  <a:pt x="2804" y="957"/>
                  <a:pt x="2862" y="945"/>
                  <a:pt x="2908" y="934"/>
                </a:cubicBezTo>
                <a:cubicBezTo>
                  <a:pt x="2973" y="902"/>
                  <a:pt x="3048" y="858"/>
                  <a:pt x="3100" y="806"/>
                </a:cubicBezTo>
                <a:cubicBezTo>
                  <a:pt x="3103" y="797"/>
                  <a:pt x="3102" y="786"/>
                  <a:pt x="3109" y="779"/>
                </a:cubicBezTo>
                <a:cubicBezTo>
                  <a:pt x="3116" y="772"/>
                  <a:pt x="3128" y="775"/>
                  <a:pt x="3136" y="770"/>
                </a:cubicBezTo>
                <a:cubicBezTo>
                  <a:pt x="3155" y="759"/>
                  <a:pt x="3173" y="746"/>
                  <a:pt x="3191" y="733"/>
                </a:cubicBezTo>
                <a:cubicBezTo>
                  <a:pt x="3228" y="707"/>
                  <a:pt x="3248" y="680"/>
                  <a:pt x="3292" y="669"/>
                </a:cubicBezTo>
                <a:cubicBezTo>
                  <a:pt x="3359" y="636"/>
                  <a:pt x="3423" y="596"/>
                  <a:pt x="3493" y="569"/>
                </a:cubicBezTo>
                <a:cubicBezTo>
                  <a:pt x="3548" y="513"/>
                  <a:pt x="3519" y="532"/>
                  <a:pt x="3575" y="505"/>
                </a:cubicBezTo>
                <a:cubicBezTo>
                  <a:pt x="3597" y="471"/>
                  <a:pt x="3625" y="447"/>
                  <a:pt x="3648" y="413"/>
                </a:cubicBezTo>
                <a:cubicBezTo>
                  <a:pt x="3685" y="360"/>
                  <a:pt x="3670" y="351"/>
                  <a:pt x="3721" y="313"/>
                </a:cubicBezTo>
                <a:cubicBezTo>
                  <a:pt x="3724" y="298"/>
                  <a:pt x="3722" y="280"/>
                  <a:pt x="3730" y="267"/>
                </a:cubicBezTo>
                <a:cubicBezTo>
                  <a:pt x="3741" y="248"/>
                  <a:pt x="3776" y="221"/>
                  <a:pt x="3776" y="221"/>
                </a:cubicBezTo>
                <a:cubicBezTo>
                  <a:pt x="3797" y="158"/>
                  <a:pt x="3780" y="179"/>
                  <a:pt x="3813" y="148"/>
                </a:cubicBezTo>
                <a:cubicBezTo>
                  <a:pt x="3816" y="139"/>
                  <a:pt x="3817" y="129"/>
                  <a:pt x="3822" y="121"/>
                </a:cubicBezTo>
                <a:cubicBezTo>
                  <a:pt x="3826" y="113"/>
                  <a:pt x="3837" y="110"/>
                  <a:pt x="3840" y="102"/>
                </a:cubicBezTo>
                <a:cubicBezTo>
                  <a:pt x="3846" y="88"/>
                  <a:pt x="3841" y="70"/>
                  <a:pt x="3849" y="57"/>
                </a:cubicBezTo>
                <a:cubicBezTo>
                  <a:pt x="3882" y="0"/>
                  <a:pt x="3877" y="68"/>
                  <a:pt x="3877" y="20"/>
                </a:cubicBezTo>
              </a:path>
            </a:pathLst>
          </a:custGeom>
          <a:noFill/>
          <a:ln w="76200" cap="flat" cmpd="sng">
            <a:solidFill>
              <a:srgbClr val="FFFF00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5702" name="Freeform 6"/>
          <p:cNvSpPr>
            <a:spLocks/>
          </p:cNvSpPr>
          <p:nvPr/>
        </p:nvSpPr>
        <p:spPr bwMode="auto">
          <a:xfrm>
            <a:off x="1625600" y="3497263"/>
            <a:ext cx="6748463" cy="25241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7" y="83"/>
              </a:cxn>
              <a:cxn ang="0">
                <a:pos x="55" y="275"/>
              </a:cxn>
              <a:cxn ang="0">
                <a:pos x="91" y="330"/>
              </a:cxn>
              <a:cxn ang="0">
                <a:pos x="110" y="357"/>
              </a:cxn>
              <a:cxn ang="0">
                <a:pos x="146" y="439"/>
              </a:cxn>
              <a:cxn ang="0">
                <a:pos x="155" y="476"/>
              </a:cxn>
              <a:cxn ang="0">
                <a:pos x="247" y="549"/>
              </a:cxn>
              <a:cxn ang="0">
                <a:pos x="283" y="604"/>
              </a:cxn>
              <a:cxn ang="0">
                <a:pos x="320" y="695"/>
              </a:cxn>
              <a:cxn ang="0">
                <a:pos x="347" y="714"/>
              </a:cxn>
              <a:cxn ang="0">
                <a:pos x="384" y="759"/>
              </a:cxn>
              <a:cxn ang="0">
                <a:pos x="393" y="796"/>
              </a:cxn>
              <a:cxn ang="0">
                <a:pos x="421" y="832"/>
              </a:cxn>
              <a:cxn ang="0">
                <a:pos x="457" y="878"/>
              </a:cxn>
              <a:cxn ang="0">
                <a:pos x="466" y="906"/>
              </a:cxn>
              <a:cxn ang="0">
                <a:pos x="521" y="960"/>
              </a:cxn>
              <a:cxn ang="0">
                <a:pos x="585" y="1034"/>
              </a:cxn>
              <a:cxn ang="0">
                <a:pos x="613" y="1079"/>
              </a:cxn>
              <a:cxn ang="0">
                <a:pos x="704" y="1152"/>
              </a:cxn>
              <a:cxn ang="0">
                <a:pos x="741" y="1198"/>
              </a:cxn>
              <a:cxn ang="0">
                <a:pos x="878" y="1299"/>
              </a:cxn>
              <a:cxn ang="0">
                <a:pos x="997" y="1399"/>
              </a:cxn>
              <a:cxn ang="0">
                <a:pos x="1070" y="1445"/>
              </a:cxn>
              <a:cxn ang="0">
                <a:pos x="1399" y="1536"/>
              </a:cxn>
              <a:cxn ang="0">
                <a:pos x="1865" y="1546"/>
              </a:cxn>
              <a:cxn ang="0">
                <a:pos x="2213" y="1536"/>
              </a:cxn>
              <a:cxn ang="0">
                <a:pos x="2432" y="1509"/>
              </a:cxn>
              <a:cxn ang="0">
                <a:pos x="2560" y="1472"/>
              </a:cxn>
              <a:cxn ang="0">
                <a:pos x="2898" y="1427"/>
              </a:cxn>
              <a:cxn ang="0">
                <a:pos x="3136" y="1372"/>
              </a:cxn>
              <a:cxn ang="0">
                <a:pos x="3191" y="1326"/>
              </a:cxn>
              <a:cxn ang="0">
                <a:pos x="3227" y="1308"/>
              </a:cxn>
              <a:cxn ang="0">
                <a:pos x="3246" y="1271"/>
              </a:cxn>
              <a:cxn ang="0">
                <a:pos x="3365" y="1226"/>
              </a:cxn>
              <a:cxn ang="0">
                <a:pos x="3419" y="1198"/>
              </a:cxn>
              <a:cxn ang="0">
                <a:pos x="3520" y="1134"/>
              </a:cxn>
              <a:cxn ang="0">
                <a:pos x="3621" y="1034"/>
              </a:cxn>
              <a:cxn ang="0">
                <a:pos x="3739" y="942"/>
              </a:cxn>
              <a:cxn ang="0">
                <a:pos x="3785" y="896"/>
              </a:cxn>
              <a:cxn ang="0">
                <a:pos x="3813" y="842"/>
              </a:cxn>
              <a:cxn ang="0">
                <a:pos x="3886" y="778"/>
              </a:cxn>
              <a:cxn ang="0">
                <a:pos x="3931" y="659"/>
              </a:cxn>
              <a:cxn ang="0">
                <a:pos x="3950" y="640"/>
              </a:cxn>
              <a:cxn ang="0">
                <a:pos x="4005" y="567"/>
              </a:cxn>
              <a:cxn ang="0">
                <a:pos x="4087" y="503"/>
              </a:cxn>
              <a:cxn ang="0">
                <a:pos x="4178" y="384"/>
              </a:cxn>
              <a:cxn ang="0">
                <a:pos x="4215" y="256"/>
              </a:cxn>
              <a:cxn ang="0">
                <a:pos x="4251" y="202"/>
              </a:cxn>
              <a:cxn ang="0">
                <a:pos x="4233" y="156"/>
              </a:cxn>
            </a:cxnLst>
            <a:rect l="0" t="0" r="r" b="b"/>
            <a:pathLst>
              <a:path w="4251" h="1590">
                <a:moveTo>
                  <a:pt x="0" y="0"/>
                </a:moveTo>
                <a:cubicBezTo>
                  <a:pt x="9" y="36"/>
                  <a:pt x="11" y="57"/>
                  <a:pt x="37" y="83"/>
                </a:cubicBezTo>
                <a:cubicBezTo>
                  <a:pt x="45" y="147"/>
                  <a:pt x="39" y="213"/>
                  <a:pt x="55" y="275"/>
                </a:cubicBezTo>
                <a:cubicBezTo>
                  <a:pt x="60" y="296"/>
                  <a:pt x="79" y="312"/>
                  <a:pt x="91" y="330"/>
                </a:cubicBezTo>
                <a:cubicBezTo>
                  <a:pt x="97" y="339"/>
                  <a:pt x="110" y="357"/>
                  <a:pt x="110" y="357"/>
                </a:cubicBezTo>
                <a:cubicBezTo>
                  <a:pt x="130" y="461"/>
                  <a:pt x="101" y="349"/>
                  <a:pt x="146" y="439"/>
                </a:cubicBezTo>
                <a:cubicBezTo>
                  <a:pt x="152" y="450"/>
                  <a:pt x="149" y="465"/>
                  <a:pt x="155" y="476"/>
                </a:cubicBezTo>
                <a:cubicBezTo>
                  <a:pt x="164" y="493"/>
                  <a:pt x="229" y="537"/>
                  <a:pt x="247" y="549"/>
                </a:cubicBezTo>
                <a:cubicBezTo>
                  <a:pt x="259" y="567"/>
                  <a:pt x="275" y="583"/>
                  <a:pt x="283" y="604"/>
                </a:cubicBezTo>
                <a:cubicBezTo>
                  <a:pt x="291" y="626"/>
                  <a:pt x="307" y="678"/>
                  <a:pt x="320" y="695"/>
                </a:cubicBezTo>
                <a:cubicBezTo>
                  <a:pt x="327" y="704"/>
                  <a:pt x="338" y="708"/>
                  <a:pt x="347" y="714"/>
                </a:cubicBezTo>
                <a:cubicBezTo>
                  <a:pt x="384" y="813"/>
                  <a:pt x="323" y="666"/>
                  <a:pt x="384" y="759"/>
                </a:cubicBezTo>
                <a:cubicBezTo>
                  <a:pt x="391" y="770"/>
                  <a:pt x="387" y="785"/>
                  <a:pt x="393" y="796"/>
                </a:cubicBezTo>
                <a:cubicBezTo>
                  <a:pt x="400" y="810"/>
                  <a:pt x="412" y="820"/>
                  <a:pt x="421" y="832"/>
                </a:cubicBezTo>
                <a:cubicBezTo>
                  <a:pt x="444" y="903"/>
                  <a:pt x="410" y="818"/>
                  <a:pt x="457" y="878"/>
                </a:cubicBezTo>
                <a:cubicBezTo>
                  <a:pt x="463" y="886"/>
                  <a:pt x="460" y="898"/>
                  <a:pt x="466" y="906"/>
                </a:cubicBezTo>
                <a:cubicBezTo>
                  <a:pt x="482" y="926"/>
                  <a:pt x="521" y="960"/>
                  <a:pt x="521" y="960"/>
                </a:cubicBezTo>
                <a:cubicBezTo>
                  <a:pt x="547" y="1013"/>
                  <a:pt x="557" y="995"/>
                  <a:pt x="585" y="1034"/>
                </a:cubicBezTo>
                <a:cubicBezTo>
                  <a:pt x="595" y="1048"/>
                  <a:pt x="603" y="1065"/>
                  <a:pt x="613" y="1079"/>
                </a:cubicBezTo>
                <a:cubicBezTo>
                  <a:pt x="635" y="1110"/>
                  <a:pt x="675" y="1128"/>
                  <a:pt x="704" y="1152"/>
                </a:cubicBezTo>
                <a:cubicBezTo>
                  <a:pt x="745" y="1186"/>
                  <a:pt x="697" y="1155"/>
                  <a:pt x="741" y="1198"/>
                </a:cubicBezTo>
                <a:cubicBezTo>
                  <a:pt x="781" y="1237"/>
                  <a:pt x="831" y="1267"/>
                  <a:pt x="878" y="1299"/>
                </a:cubicBezTo>
                <a:cubicBezTo>
                  <a:pt x="920" y="1328"/>
                  <a:pt x="950" y="1384"/>
                  <a:pt x="997" y="1399"/>
                </a:cubicBezTo>
                <a:cubicBezTo>
                  <a:pt x="1020" y="1423"/>
                  <a:pt x="1038" y="1435"/>
                  <a:pt x="1070" y="1445"/>
                </a:cubicBezTo>
                <a:cubicBezTo>
                  <a:pt x="1168" y="1511"/>
                  <a:pt x="1283" y="1527"/>
                  <a:pt x="1399" y="1536"/>
                </a:cubicBezTo>
                <a:cubicBezTo>
                  <a:pt x="1545" y="1590"/>
                  <a:pt x="1725" y="1550"/>
                  <a:pt x="1865" y="1546"/>
                </a:cubicBezTo>
                <a:cubicBezTo>
                  <a:pt x="1981" y="1543"/>
                  <a:pt x="2097" y="1539"/>
                  <a:pt x="2213" y="1536"/>
                </a:cubicBezTo>
                <a:cubicBezTo>
                  <a:pt x="2285" y="1530"/>
                  <a:pt x="2361" y="1528"/>
                  <a:pt x="2432" y="1509"/>
                </a:cubicBezTo>
                <a:cubicBezTo>
                  <a:pt x="2473" y="1498"/>
                  <a:pt x="2518" y="1478"/>
                  <a:pt x="2560" y="1472"/>
                </a:cubicBezTo>
                <a:cubicBezTo>
                  <a:pt x="2672" y="1455"/>
                  <a:pt x="2786" y="1441"/>
                  <a:pt x="2898" y="1427"/>
                </a:cubicBezTo>
                <a:cubicBezTo>
                  <a:pt x="2977" y="1406"/>
                  <a:pt x="3057" y="1392"/>
                  <a:pt x="3136" y="1372"/>
                </a:cubicBezTo>
                <a:cubicBezTo>
                  <a:pt x="3154" y="1357"/>
                  <a:pt x="3171" y="1340"/>
                  <a:pt x="3191" y="1326"/>
                </a:cubicBezTo>
                <a:cubicBezTo>
                  <a:pt x="3202" y="1318"/>
                  <a:pt x="3218" y="1317"/>
                  <a:pt x="3227" y="1308"/>
                </a:cubicBezTo>
                <a:cubicBezTo>
                  <a:pt x="3237" y="1298"/>
                  <a:pt x="3235" y="1279"/>
                  <a:pt x="3246" y="1271"/>
                </a:cubicBezTo>
                <a:cubicBezTo>
                  <a:pt x="3280" y="1246"/>
                  <a:pt x="3326" y="1242"/>
                  <a:pt x="3365" y="1226"/>
                </a:cubicBezTo>
                <a:cubicBezTo>
                  <a:pt x="3405" y="1184"/>
                  <a:pt x="3355" y="1229"/>
                  <a:pt x="3419" y="1198"/>
                </a:cubicBezTo>
                <a:cubicBezTo>
                  <a:pt x="3448" y="1184"/>
                  <a:pt x="3496" y="1156"/>
                  <a:pt x="3520" y="1134"/>
                </a:cubicBezTo>
                <a:cubicBezTo>
                  <a:pt x="3555" y="1102"/>
                  <a:pt x="3579" y="1056"/>
                  <a:pt x="3621" y="1034"/>
                </a:cubicBezTo>
                <a:cubicBezTo>
                  <a:pt x="3667" y="1010"/>
                  <a:pt x="3699" y="975"/>
                  <a:pt x="3739" y="942"/>
                </a:cubicBezTo>
                <a:cubicBezTo>
                  <a:pt x="3766" y="869"/>
                  <a:pt x="3723" y="967"/>
                  <a:pt x="3785" y="896"/>
                </a:cubicBezTo>
                <a:cubicBezTo>
                  <a:pt x="3798" y="881"/>
                  <a:pt x="3802" y="859"/>
                  <a:pt x="3813" y="842"/>
                </a:cubicBezTo>
                <a:cubicBezTo>
                  <a:pt x="3829" y="817"/>
                  <a:pt x="3865" y="799"/>
                  <a:pt x="3886" y="778"/>
                </a:cubicBezTo>
                <a:cubicBezTo>
                  <a:pt x="3917" y="715"/>
                  <a:pt x="3900" y="754"/>
                  <a:pt x="3931" y="659"/>
                </a:cubicBezTo>
                <a:cubicBezTo>
                  <a:pt x="3934" y="650"/>
                  <a:pt x="3944" y="647"/>
                  <a:pt x="3950" y="640"/>
                </a:cubicBezTo>
                <a:cubicBezTo>
                  <a:pt x="3969" y="616"/>
                  <a:pt x="3983" y="589"/>
                  <a:pt x="4005" y="567"/>
                </a:cubicBezTo>
                <a:cubicBezTo>
                  <a:pt x="4030" y="542"/>
                  <a:pt x="4062" y="528"/>
                  <a:pt x="4087" y="503"/>
                </a:cubicBezTo>
                <a:cubicBezTo>
                  <a:pt x="4102" y="459"/>
                  <a:pt x="4142" y="412"/>
                  <a:pt x="4178" y="384"/>
                </a:cubicBezTo>
                <a:cubicBezTo>
                  <a:pt x="4188" y="345"/>
                  <a:pt x="4196" y="291"/>
                  <a:pt x="4215" y="256"/>
                </a:cubicBezTo>
                <a:cubicBezTo>
                  <a:pt x="4225" y="237"/>
                  <a:pt x="4251" y="202"/>
                  <a:pt x="4251" y="202"/>
                </a:cubicBezTo>
                <a:cubicBezTo>
                  <a:pt x="4207" y="186"/>
                  <a:pt x="4233" y="193"/>
                  <a:pt x="4233" y="156"/>
                </a:cubicBezTo>
              </a:path>
            </a:pathLst>
          </a:custGeom>
          <a:noFill/>
          <a:ln w="76200" cap="flat" cmpd="sng">
            <a:solidFill>
              <a:srgbClr val="FFFF00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5703" name="Rectangle 7"/>
          <p:cNvSpPr>
            <a:spLocks noChangeArrowheads="1"/>
          </p:cNvSpPr>
          <p:nvPr/>
        </p:nvSpPr>
        <p:spPr bwMode="auto">
          <a:xfrm>
            <a:off x="6477000" y="6629400"/>
            <a:ext cx="2667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800" b="1"/>
              <a:t>Copyright © 2010 Ryan P. Murphy</a:t>
            </a:r>
            <a:endParaRPr lang="en-US"/>
          </a:p>
        </p:txBody>
      </p:sp>
      <p:sp>
        <p:nvSpPr>
          <p:cNvPr id="9245705" name="Freeform 9"/>
          <p:cNvSpPr>
            <a:spLocks/>
          </p:cNvSpPr>
          <p:nvPr/>
        </p:nvSpPr>
        <p:spPr bwMode="auto">
          <a:xfrm>
            <a:off x="1341438" y="1930400"/>
            <a:ext cx="7224712" cy="4262438"/>
          </a:xfrm>
          <a:custGeom>
            <a:avLst/>
            <a:gdLst/>
            <a:ahLst/>
            <a:cxnLst>
              <a:cxn ang="0">
                <a:pos x="69" y="741"/>
              </a:cxn>
              <a:cxn ang="0">
                <a:pos x="124" y="942"/>
              </a:cxn>
              <a:cxn ang="0">
                <a:pos x="280" y="1591"/>
              </a:cxn>
              <a:cxn ang="0">
                <a:pos x="325" y="1737"/>
              </a:cxn>
              <a:cxn ang="0">
                <a:pos x="609" y="2149"/>
              </a:cxn>
              <a:cxn ang="0">
                <a:pos x="755" y="2341"/>
              </a:cxn>
              <a:cxn ang="0">
                <a:pos x="920" y="2478"/>
              </a:cxn>
              <a:cxn ang="0">
                <a:pos x="1368" y="2624"/>
              </a:cxn>
              <a:cxn ang="0">
                <a:pos x="2766" y="2624"/>
              </a:cxn>
              <a:cxn ang="0">
                <a:pos x="3160" y="2505"/>
              </a:cxn>
              <a:cxn ang="0">
                <a:pos x="3498" y="2386"/>
              </a:cxn>
              <a:cxn ang="0">
                <a:pos x="3708" y="2295"/>
              </a:cxn>
              <a:cxn ang="0">
                <a:pos x="3946" y="2158"/>
              </a:cxn>
              <a:cxn ang="0">
                <a:pos x="4083" y="2094"/>
              </a:cxn>
              <a:cxn ang="0">
                <a:pos x="4165" y="2011"/>
              </a:cxn>
              <a:cxn ang="0">
                <a:pos x="4302" y="1819"/>
              </a:cxn>
              <a:cxn ang="0">
                <a:pos x="4430" y="1701"/>
              </a:cxn>
              <a:cxn ang="0">
                <a:pos x="4513" y="1573"/>
              </a:cxn>
              <a:cxn ang="0">
                <a:pos x="4430" y="914"/>
              </a:cxn>
              <a:cxn ang="0">
                <a:pos x="4302" y="667"/>
              </a:cxn>
              <a:cxn ang="0">
                <a:pos x="4229" y="558"/>
              </a:cxn>
              <a:cxn ang="0">
                <a:pos x="4101" y="320"/>
              </a:cxn>
              <a:cxn ang="0">
                <a:pos x="3918" y="0"/>
              </a:cxn>
              <a:cxn ang="0">
                <a:pos x="3800" y="128"/>
              </a:cxn>
              <a:cxn ang="0">
                <a:pos x="3708" y="201"/>
              </a:cxn>
              <a:cxn ang="0">
                <a:pos x="3626" y="320"/>
              </a:cxn>
              <a:cxn ang="0">
                <a:pos x="3571" y="402"/>
              </a:cxn>
              <a:cxn ang="0">
                <a:pos x="3397" y="567"/>
              </a:cxn>
              <a:cxn ang="0">
                <a:pos x="3132" y="750"/>
              </a:cxn>
              <a:cxn ang="0">
                <a:pos x="2977" y="823"/>
              </a:cxn>
              <a:cxn ang="0">
                <a:pos x="2904" y="878"/>
              </a:cxn>
              <a:cxn ang="0">
                <a:pos x="2821" y="905"/>
              </a:cxn>
              <a:cxn ang="0">
                <a:pos x="1157" y="914"/>
              </a:cxn>
              <a:cxn ang="0">
                <a:pos x="984" y="823"/>
              </a:cxn>
              <a:cxn ang="0">
                <a:pos x="773" y="750"/>
              </a:cxn>
              <a:cxn ang="0">
                <a:pos x="664" y="695"/>
              </a:cxn>
              <a:cxn ang="0">
                <a:pos x="362" y="539"/>
              </a:cxn>
              <a:cxn ang="0">
                <a:pos x="152" y="357"/>
              </a:cxn>
              <a:cxn ang="0">
                <a:pos x="14" y="393"/>
              </a:cxn>
            </a:cxnLst>
            <a:rect l="0" t="0" r="r" b="b"/>
            <a:pathLst>
              <a:path w="4551" h="2685">
                <a:moveTo>
                  <a:pt x="14" y="393"/>
                </a:moveTo>
                <a:cubicBezTo>
                  <a:pt x="32" y="511"/>
                  <a:pt x="37" y="626"/>
                  <a:pt x="69" y="741"/>
                </a:cubicBezTo>
                <a:cubicBezTo>
                  <a:pt x="81" y="784"/>
                  <a:pt x="95" y="826"/>
                  <a:pt x="106" y="869"/>
                </a:cubicBezTo>
                <a:cubicBezTo>
                  <a:pt x="112" y="893"/>
                  <a:pt x="124" y="942"/>
                  <a:pt x="124" y="942"/>
                </a:cubicBezTo>
                <a:cubicBezTo>
                  <a:pt x="139" y="1107"/>
                  <a:pt x="137" y="1326"/>
                  <a:pt x="234" y="1472"/>
                </a:cubicBezTo>
                <a:cubicBezTo>
                  <a:pt x="245" y="1517"/>
                  <a:pt x="247" y="1559"/>
                  <a:pt x="280" y="1591"/>
                </a:cubicBezTo>
                <a:cubicBezTo>
                  <a:pt x="286" y="1610"/>
                  <a:pt x="301" y="1626"/>
                  <a:pt x="307" y="1646"/>
                </a:cubicBezTo>
                <a:cubicBezTo>
                  <a:pt x="314" y="1670"/>
                  <a:pt x="311" y="1711"/>
                  <a:pt x="325" y="1737"/>
                </a:cubicBezTo>
                <a:cubicBezTo>
                  <a:pt x="359" y="1797"/>
                  <a:pt x="403" y="1848"/>
                  <a:pt x="444" y="1902"/>
                </a:cubicBezTo>
                <a:cubicBezTo>
                  <a:pt x="505" y="1981"/>
                  <a:pt x="554" y="2067"/>
                  <a:pt x="609" y="2149"/>
                </a:cubicBezTo>
                <a:cubicBezTo>
                  <a:pt x="626" y="2199"/>
                  <a:pt x="675" y="2266"/>
                  <a:pt x="718" y="2295"/>
                </a:cubicBezTo>
                <a:cubicBezTo>
                  <a:pt x="738" y="2348"/>
                  <a:pt x="714" y="2299"/>
                  <a:pt x="755" y="2341"/>
                </a:cubicBezTo>
                <a:cubicBezTo>
                  <a:pt x="778" y="2364"/>
                  <a:pt x="804" y="2412"/>
                  <a:pt x="828" y="2432"/>
                </a:cubicBezTo>
                <a:cubicBezTo>
                  <a:pt x="851" y="2450"/>
                  <a:pt x="892" y="2469"/>
                  <a:pt x="920" y="2478"/>
                </a:cubicBezTo>
                <a:cubicBezTo>
                  <a:pt x="994" y="2527"/>
                  <a:pt x="1091" y="2536"/>
                  <a:pt x="1176" y="2560"/>
                </a:cubicBezTo>
                <a:cubicBezTo>
                  <a:pt x="1241" y="2578"/>
                  <a:pt x="1303" y="2603"/>
                  <a:pt x="1368" y="2624"/>
                </a:cubicBezTo>
                <a:cubicBezTo>
                  <a:pt x="1557" y="2685"/>
                  <a:pt x="1764" y="2630"/>
                  <a:pt x="1962" y="2633"/>
                </a:cubicBezTo>
                <a:cubicBezTo>
                  <a:pt x="2230" y="2630"/>
                  <a:pt x="2498" y="2630"/>
                  <a:pt x="2766" y="2624"/>
                </a:cubicBezTo>
                <a:cubicBezTo>
                  <a:pt x="2844" y="2622"/>
                  <a:pt x="2960" y="2578"/>
                  <a:pt x="3032" y="2542"/>
                </a:cubicBezTo>
                <a:cubicBezTo>
                  <a:pt x="3070" y="2523"/>
                  <a:pt x="3120" y="2518"/>
                  <a:pt x="3160" y="2505"/>
                </a:cubicBezTo>
                <a:cubicBezTo>
                  <a:pt x="3228" y="2483"/>
                  <a:pt x="3314" y="2485"/>
                  <a:pt x="3379" y="2450"/>
                </a:cubicBezTo>
                <a:cubicBezTo>
                  <a:pt x="3428" y="2423"/>
                  <a:pt x="3446" y="2399"/>
                  <a:pt x="3498" y="2386"/>
                </a:cubicBezTo>
                <a:cubicBezTo>
                  <a:pt x="3550" y="2360"/>
                  <a:pt x="3596" y="2336"/>
                  <a:pt x="3653" y="2322"/>
                </a:cubicBezTo>
                <a:cubicBezTo>
                  <a:pt x="3683" y="2293"/>
                  <a:pt x="3660" y="2309"/>
                  <a:pt x="3708" y="2295"/>
                </a:cubicBezTo>
                <a:cubicBezTo>
                  <a:pt x="3726" y="2290"/>
                  <a:pt x="3763" y="2277"/>
                  <a:pt x="3763" y="2277"/>
                </a:cubicBezTo>
                <a:cubicBezTo>
                  <a:pt x="3805" y="2232"/>
                  <a:pt x="3887" y="2177"/>
                  <a:pt x="3946" y="2158"/>
                </a:cubicBezTo>
                <a:cubicBezTo>
                  <a:pt x="3971" y="2141"/>
                  <a:pt x="4001" y="2124"/>
                  <a:pt x="4028" y="2112"/>
                </a:cubicBezTo>
                <a:cubicBezTo>
                  <a:pt x="4046" y="2104"/>
                  <a:pt x="4083" y="2094"/>
                  <a:pt x="4083" y="2094"/>
                </a:cubicBezTo>
                <a:cubicBezTo>
                  <a:pt x="4101" y="2082"/>
                  <a:pt x="4131" y="2078"/>
                  <a:pt x="4138" y="2057"/>
                </a:cubicBezTo>
                <a:cubicBezTo>
                  <a:pt x="4150" y="2022"/>
                  <a:pt x="4140" y="2037"/>
                  <a:pt x="4165" y="2011"/>
                </a:cubicBezTo>
                <a:cubicBezTo>
                  <a:pt x="4184" y="1953"/>
                  <a:pt x="4232" y="1921"/>
                  <a:pt x="4266" y="1874"/>
                </a:cubicBezTo>
                <a:cubicBezTo>
                  <a:pt x="4279" y="1856"/>
                  <a:pt x="4284" y="1831"/>
                  <a:pt x="4302" y="1819"/>
                </a:cubicBezTo>
                <a:cubicBezTo>
                  <a:pt x="4332" y="1800"/>
                  <a:pt x="4354" y="1789"/>
                  <a:pt x="4376" y="1755"/>
                </a:cubicBezTo>
                <a:cubicBezTo>
                  <a:pt x="4410" y="1704"/>
                  <a:pt x="4375" y="1750"/>
                  <a:pt x="4430" y="1701"/>
                </a:cubicBezTo>
                <a:cubicBezTo>
                  <a:pt x="4446" y="1687"/>
                  <a:pt x="4476" y="1655"/>
                  <a:pt x="4476" y="1655"/>
                </a:cubicBezTo>
                <a:cubicBezTo>
                  <a:pt x="4497" y="1590"/>
                  <a:pt x="4483" y="1616"/>
                  <a:pt x="4513" y="1573"/>
                </a:cubicBezTo>
                <a:cubicBezTo>
                  <a:pt x="4528" y="1410"/>
                  <a:pt x="4551" y="1237"/>
                  <a:pt x="4504" y="1079"/>
                </a:cubicBezTo>
                <a:cubicBezTo>
                  <a:pt x="4485" y="1014"/>
                  <a:pt x="4462" y="977"/>
                  <a:pt x="4430" y="914"/>
                </a:cubicBezTo>
                <a:cubicBezTo>
                  <a:pt x="4414" y="883"/>
                  <a:pt x="4376" y="823"/>
                  <a:pt x="4376" y="823"/>
                </a:cubicBezTo>
                <a:cubicBezTo>
                  <a:pt x="4360" y="763"/>
                  <a:pt x="4339" y="719"/>
                  <a:pt x="4302" y="667"/>
                </a:cubicBezTo>
                <a:cubicBezTo>
                  <a:pt x="4293" y="655"/>
                  <a:pt x="4275" y="631"/>
                  <a:pt x="4275" y="631"/>
                </a:cubicBezTo>
                <a:cubicBezTo>
                  <a:pt x="4265" y="599"/>
                  <a:pt x="4253" y="581"/>
                  <a:pt x="4229" y="558"/>
                </a:cubicBezTo>
                <a:cubicBezTo>
                  <a:pt x="4216" y="517"/>
                  <a:pt x="4196" y="478"/>
                  <a:pt x="4165" y="448"/>
                </a:cubicBezTo>
                <a:cubicBezTo>
                  <a:pt x="4149" y="401"/>
                  <a:pt x="4131" y="359"/>
                  <a:pt x="4101" y="320"/>
                </a:cubicBezTo>
                <a:cubicBezTo>
                  <a:pt x="4089" y="285"/>
                  <a:pt x="4085" y="231"/>
                  <a:pt x="4065" y="201"/>
                </a:cubicBezTo>
                <a:cubicBezTo>
                  <a:pt x="4019" y="132"/>
                  <a:pt x="3978" y="57"/>
                  <a:pt x="3918" y="0"/>
                </a:cubicBezTo>
                <a:cubicBezTo>
                  <a:pt x="3898" y="30"/>
                  <a:pt x="3884" y="44"/>
                  <a:pt x="3854" y="64"/>
                </a:cubicBezTo>
                <a:cubicBezTo>
                  <a:pt x="3842" y="101"/>
                  <a:pt x="3830" y="105"/>
                  <a:pt x="3800" y="128"/>
                </a:cubicBezTo>
                <a:cubicBezTo>
                  <a:pt x="3786" y="139"/>
                  <a:pt x="3777" y="155"/>
                  <a:pt x="3763" y="165"/>
                </a:cubicBezTo>
                <a:cubicBezTo>
                  <a:pt x="3745" y="178"/>
                  <a:pt x="3708" y="201"/>
                  <a:pt x="3708" y="201"/>
                </a:cubicBezTo>
                <a:cubicBezTo>
                  <a:pt x="3691" y="228"/>
                  <a:pt x="3685" y="252"/>
                  <a:pt x="3662" y="274"/>
                </a:cubicBezTo>
                <a:cubicBezTo>
                  <a:pt x="3642" y="336"/>
                  <a:pt x="3670" y="270"/>
                  <a:pt x="3626" y="320"/>
                </a:cubicBezTo>
                <a:cubicBezTo>
                  <a:pt x="3611" y="337"/>
                  <a:pt x="3601" y="357"/>
                  <a:pt x="3589" y="375"/>
                </a:cubicBezTo>
                <a:cubicBezTo>
                  <a:pt x="3583" y="384"/>
                  <a:pt x="3571" y="402"/>
                  <a:pt x="3571" y="402"/>
                </a:cubicBezTo>
                <a:cubicBezTo>
                  <a:pt x="3552" y="461"/>
                  <a:pt x="3527" y="494"/>
                  <a:pt x="3470" y="512"/>
                </a:cubicBezTo>
                <a:cubicBezTo>
                  <a:pt x="3418" y="565"/>
                  <a:pt x="3445" y="551"/>
                  <a:pt x="3397" y="567"/>
                </a:cubicBezTo>
                <a:cubicBezTo>
                  <a:pt x="3337" y="607"/>
                  <a:pt x="3274" y="664"/>
                  <a:pt x="3205" y="686"/>
                </a:cubicBezTo>
                <a:cubicBezTo>
                  <a:pt x="3190" y="701"/>
                  <a:pt x="3150" y="741"/>
                  <a:pt x="3132" y="750"/>
                </a:cubicBezTo>
                <a:cubicBezTo>
                  <a:pt x="3115" y="759"/>
                  <a:pt x="3095" y="762"/>
                  <a:pt x="3077" y="768"/>
                </a:cubicBezTo>
                <a:cubicBezTo>
                  <a:pt x="3044" y="779"/>
                  <a:pt x="3006" y="806"/>
                  <a:pt x="2977" y="823"/>
                </a:cubicBezTo>
                <a:cubicBezTo>
                  <a:pt x="2958" y="834"/>
                  <a:pt x="2940" y="847"/>
                  <a:pt x="2922" y="859"/>
                </a:cubicBezTo>
                <a:cubicBezTo>
                  <a:pt x="2915" y="864"/>
                  <a:pt x="2912" y="874"/>
                  <a:pt x="2904" y="878"/>
                </a:cubicBezTo>
                <a:cubicBezTo>
                  <a:pt x="2887" y="887"/>
                  <a:pt x="2867" y="890"/>
                  <a:pt x="2849" y="896"/>
                </a:cubicBezTo>
                <a:cubicBezTo>
                  <a:pt x="2840" y="899"/>
                  <a:pt x="2821" y="905"/>
                  <a:pt x="2821" y="905"/>
                </a:cubicBezTo>
                <a:cubicBezTo>
                  <a:pt x="2650" y="1019"/>
                  <a:pt x="2433" y="974"/>
                  <a:pt x="2236" y="978"/>
                </a:cubicBezTo>
                <a:cubicBezTo>
                  <a:pt x="1884" y="974"/>
                  <a:pt x="1500" y="1024"/>
                  <a:pt x="1157" y="914"/>
                </a:cubicBezTo>
                <a:cubicBezTo>
                  <a:pt x="1126" y="883"/>
                  <a:pt x="1079" y="857"/>
                  <a:pt x="1038" y="841"/>
                </a:cubicBezTo>
                <a:cubicBezTo>
                  <a:pt x="1020" y="834"/>
                  <a:pt x="984" y="823"/>
                  <a:pt x="984" y="823"/>
                </a:cubicBezTo>
                <a:cubicBezTo>
                  <a:pt x="946" y="787"/>
                  <a:pt x="879" y="783"/>
                  <a:pt x="828" y="768"/>
                </a:cubicBezTo>
                <a:cubicBezTo>
                  <a:pt x="809" y="763"/>
                  <a:pt x="791" y="756"/>
                  <a:pt x="773" y="750"/>
                </a:cubicBezTo>
                <a:cubicBezTo>
                  <a:pt x="764" y="747"/>
                  <a:pt x="746" y="741"/>
                  <a:pt x="746" y="741"/>
                </a:cubicBezTo>
                <a:cubicBezTo>
                  <a:pt x="683" y="699"/>
                  <a:pt x="712" y="711"/>
                  <a:pt x="664" y="695"/>
                </a:cubicBezTo>
                <a:cubicBezTo>
                  <a:pt x="622" y="655"/>
                  <a:pt x="561" y="657"/>
                  <a:pt x="508" y="640"/>
                </a:cubicBezTo>
                <a:cubicBezTo>
                  <a:pt x="460" y="608"/>
                  <a:pt x="416" y="559"/>
                  <a:pt x="362" y="539"/>
                </a:cubicBezTo>
                <a:cubicBezTo>
                  <a:pt x="326" y="504"/>
                  <a:pt x="269" y="427"/>
                  <a:pt x="225" y="411"/>
                </a:cubicBezTo>
                <a:cubicBezTo>
                  <a:pt x="203" y="390"/>
                  <a:pt x="173" y="378"/>
                  <a:pt x="152" y="357"/>
                </a:cubicBezTo>
                <a:cubicBezTo>
                  <a:pt x="119" y="324"/>
                  <a:pt x="72" y="291"/>
                  <a:pt x="33" y="265"/>
                </a:cubicBezTo>
                <a:cubicBezTo>
                  <a:pt x="20" y="307"/>
                  <a:pt x="0" y="351"/>
                  <a:pt x="14" y="393"/>
                </a:cubicBezTo>
                <a:close/>
              </a:path>
            </a:pathLst>
          </a:custGeom>
          <a:solidFill>
            <a:schemeClr val="tx1"/>
          </a:solidFill>
          <a:ln w="76200" cap="flat" cmpd="sng">
            <a:solidFill>
              <a:schemeClr val="bg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5706" name="Freeform 10"/>
          <p:cNvSpPr>
            <a:spLocks/>
          </p:cNvSpPr>
          <p:nvPr/>
        </p:nvSpPr>
        <p:spPr bwMode="auto">
          <a:xfrm>
            <a:off x="5108575" y="3527425"/>
            <a:ext cx="973138" cy="2438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6" y="119"/>
              </a:cxn>
              <a:cxn ang="0">
                <a:pos x="165" y="356"/>
              </a:cxn>
              <a:cxn ang="0">
                <a:pos x="256" y="576"/>
              </a:cxn>
              <a:cxn ang="0">
                <a:pos x="375" y="795"/>
              </a:cxn>
              <a:cxn ang="0">
                <a:pos x="393" y="841"/>
              </a:cxn>
              <a:cxn ang="0">
                <a:pos x="430" y="896"/>
              </a:cxn>
              <a:cxn ang="0">
                <a:pos x="494" y="1060"/>
              </a:cxn>
              <a:cxn ang="0">
                <a:pos x="512" y="1106"/>
              </a:cxn>
              <a:cxn ang="0">
                <a:pos x="549" y="1179"/>
              </a:cxn>
              <a:cxn ang="0">
                <a:pos x="613" y="1536"/>
              </a:cxn>
            </a:cxnLst>
            <a:rect l="0" t="0" r="r" b="b"/>
            <a:pathLst>
              <a:path w="613" h="1536">
                <a:moveTo>
                  <a:pt x="0" y="0"/>
                </a:moveTo>
                <a:cubicBezTo>
                  <a:pt x="11" y="43"/>
                  <a:pt x="22" y="82"/>
                  <a:pt x="46" y="119"/>
                </a:cubicBezTo>
                <a:cubicBezTo>
                  <a:pt x="67" y="204"/>
                  <a:pt x="126" y="278"/>
                  <a:pt x="165" y="356"/>
                </a:cubicBezTo>
                <a:cubicBezTo>
                  <a:pt x="200" y="425"/>
                  <a:pt x="211" y="514"/>
                  <a:pt x="256" y="576"/>
                </a:cubicBezTo>
                <a:cubicBezTo>
                  <a:pt x="302" y="640"/>
                  <a:pt x="343" y="722"/>
                  <a:pt x="375" y="795"/>
                </a:cubicBezTo>
                <a:cubicBezTo>
                  <a:pt x="382" y="810"/>
                  <a:pt x="385" y="827"/>
                  <a:pt x="393" y="841"/>
                </a:cubicBezTo>
                <a:cubicBezTo>
                  <a:pt x="404" y="860"/>
                  <a:pt x="420" y="876"/>
                  <a:pt x="430" y="896"/>
                </a:cubicBezTo>
                <a:cubicBezTo>
                  <a:pt x="457" y="950"/>
                  <a:pt x="470" y="1006"/>
                  <a:pt x="494" y="1060"/>
                </a:cubicBezTo>
                <a:cubicBezTo>
                  <a:pt x="501" y="1075"/>
                  <a:pt x="505" y="1091"/>
                  <a:pt x="512" y="1106"/>
                </a:cubicBezTo>
                <a:cubicBezTo>
                  <a:pt x="523" y="1131"/>
                  <a:pt x="549" y="1179"/>
                  <a:pt x="549" y="1179"/>
                </a:cubicBezTo>
                <a:cubicBezTo>
                  <a:pt x="578" y="1297"/>
                  <a:pt x="613" y="1415"/>
                  <a:pt x="613" y="1536"/>
                </a:cubicBezTo>
              </a:path>
            </a:pathLst>
          </a:custGeom>
          <a:noFill/>
          <a:ln w="57150" cap="flat" cmpd="sng">
            <a:solidFill>
              <a:schemeClr val="bg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5707" name="Freeform 11"/>
          <p:cNvSpPr>
            <a:spLocks/>
          </p:cNvSpPr>
          <p:nvPr/>
        </p:nvSpPr>
        <p:spPr bwMode="auto">
          <a:xfrm>
            <a:off x="3454400" y="3497263"/>
            <a:ext cx="987425" cy="26130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2" y="147"/>
              </a:cxn>
              <a:cxn ang="0">
                <a:pos x="155" y="311"/>
              </a:cxn>
              <a:cxn ang="0">
                <a:pos x="256" y="558"/>
              </a:cxn>
              <a:cxn ang="0">
                <a:pos x="311" y="668"/>
              </a:cxn>
              <a:cxn ang="0">
                <a:pos x="421" y="906"/>
              </a:cxn>
              <a:cxn ang="0">
                <a:pos x="512" y="1207"/>
              </a:cxn>
              <a:cxn ang="0">
                <a:pos x="558" y="1317"/>
              </a:cxn>
              <a:cxn ang="0">
                <a:pos x="622" y="1646"/>
              </a:cxn>
            </a:cxnLst>
            <a:rect l="0" t="0" r="r" b="b"/>
            <a:pathLst>
              <a:path w="622" h="1646">
                <a:moveTo>
                  <a:pt x="0" y="0"/>
                </a:moveTo>
                <a:cubicBezTo>
                  <a:pt x="18" y="56"/>
                  <a:pt x="53" y="97"/>
                  <a:pt x="82" y="147"/>
                </a:cubicBezTo>
                <a:cubicBezTo>
                  <a:pt x="96" y="205"/>
                  <a:pt x="122" y="262"/>
                  <a:pt x="155" y="311"/>
                </a:cubicBezTo>
                <a:cubicBezTo>
                  <a:pt x="179" y="398"/>
                  <a:pt x="214" y="479"/>
                  <a:pt x="256" y="558"/>
                </a:cubicBezTo>
                <a:cubicBezTo>
                  <a:pt x="275" y="594"/>
                  <a:pt x="311" y="668"/>
                  <a:pt x="311" y="668"/>
                </a:cubicBezTo>
                <a:cubicBezTo>
                  <a:pt x="326" y="761"/>
                  <a:pt x="380" y="825"/>
                  <a:pt x="421" y="906"/>
                </a:cubicBezTo>
                <a:cubicBezTo>
                  <a:pt x="471" y="1006"/>
                  <a:pt x="491" y="1098"/>
                  <a:pt x="512" y="1207"/>
                </a:cubicBezTo>
                <a:cubicBezTo>
                  <a:pt x="520" y="1247"/>
                  <a:pt x="548" y="1275"/>
                  <a:pt x="558" y="1317"/>
                </a:cubicBezTo>
                <a:cubicBezTo>
                  <a:pt x="588" y="1441"/>
                  <a:pt x="622" y="1512"/>
                  <a:pt x="622" y="1646"/>
                </a:cubicBezTo>
              </a:path>
            </a:pathLst>
          </a:custGeom>
          <a:noFill/>
          <a:ln w="38100" cap="flat" cmpd="sng">
            <a:solidFill>
              <a:schemeClr val="bg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5708" name="Freeform 12"/>
          <p:cNvSpPr>
            <a:spLocks/>
          </p:cNvSpPr>
          <p:nvPr/>
        </p:nvSpPr>
        <p:spPr bwMode="auto">
          <a:xfrm>
            <a:off x="6400800" y="3090863"/>
            <a:ext cx="1408113" cy="2235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4" y="83"/>
              </a:cxn>
              <a:cxn ang="0">
                <a:pos x="174" y="165"/>
              </a:cxn>
              <a:cxn ang="0">
                <a:pos x="475" y="512"/>
              </a:cxn>
              <a:cxn ang="0">
                <a:pos x="567" y="640"/>
              </a:cxn>
              <a:cxn ang="0">
                <a:pos x="603" y="695"/>
              </a:cxn>
              <a:cxn ang="0">
                <a:pos x="649" y="778"/>
              </a:cxn>
              <a:cxn ang="0">
                <a:pos x="658" y="814"/>
              </a:cxn>
              <a:cxn ang="0">
                <a:pos x="731" y="979"/>
              </a:cxn>
              <a:cxn ang="0">
                <a:pos x="777" y="1088"/>
              </a:cxn>
              <a:cxn ang="0">
                <a:pos x="869" y="1317"/>
              </a:cxn>
              <a:cxn ang="0">
                <a:pos x="887" y="1408"/>
              </a:cxn>
            </a:cxnLst>
            <a:rect l="0" t="0" r="r" b="b"/>
            <a:pathLst>
              <a:path w="887" h="1408">
                <a:moveTo>
                  <a:pt x="0" y="0"/>
                </a:moveTo>
                <a:cubicBezTo>
                  <a:pt x="36" y="38"/>
                  <a:pt x="13" y="12"/>
                  <a:pt x="64" y="83"/>
                </a:cubicBezTo>
                <a:cubicBezTo>
                  <a:pt x="70" y="92"/>
                  <a:pt x="155" y="152"/>
                  <a:pt x="174" y="165"/>
                </a:cubicBezTo>
                <a:cubicBezTo>
                  <a:pt x="263" y="292"/>
                  <a:pt x="386" y="385"/>
                  <a:pt x="475" y="512"/>
                </a:cubicBezTo>
                <a:cubicBezTo>
                  <a:pt x="505" y="555"/>
                  <a:pt x="538" y="596"/>
                  <a:pt x="567" y="640"/>
                </a:cubicBezTo>
                <a:cubicBezTo>
                  <a:pt x="579" y="658"/>
                  <a:pt x="603" y="695"/>
                  <a:pt x="603" y="695"/>
                </a:cubicBezTo>
                <a:cubicBezTo>
                  <a:pt x="626" y="782"/>
                  <a:pt x="592" y="675"/>
                  <a:pt x="649" y="778"/>
                </a:cubicBezTo>
                <a:cubicBezTo>
                  <a:pt x="655" y="789"/>
                  <a:pt x="654" y="802"/>
                  <a:pt x="658" y="814"/>
                </a:cubicBezTo>
                <a:cubicBezTo>
                  <a:pt x="679" y="869"/>
                  <a:pt x="699" y="930"/>
                  <a:pt x="731" y="979"/>
                </a:cubicBezTo>
                <a:cubicBezTo>
                  <a:pt x="743" y="1022"/>
                  <a:pt x="762" y="1044"/>
                  <a:pt x="777" y="1088"/>
                </a:cubicBezTo>
                <a:cubicBezTo>
                  <a:pt x="797" y="1149"/>
                  <a:pt x="825" y="1275"/>
                  <a:pt x="869" y="1317"/>
                </a:cubicBezTo>
                <a:cubicBezTo>
                  <a:pt x="879" y="1348"/>
                  <a:pt x="887" y="1375"/>
                  <a:pt x="887" y="1408"/>
                </a:cubicBezTo>
              </a:path>
            </a:pathLst>
          </a:custGeom>
          <a:noFill/>
          <a:ln w="28575" cap="flat" cmpd="sng">
            <a:solidFill>
              <a:schemeClr val="bg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5709" name="Freeform 13"/>
          <p:cNvSpPr>
            <a:spLocks/>
          </p:cNvSpPr>
          <p:nvPr/>
        </p:nvSpPr>
        <p:spPr bwMode="auto">
          <a:xfrm>
            <a:off x="1958975" y="3019425"/>
            <a:ext cx="304800" cy="1944688"/>
          </a:xfrm>
          <a:custGeom>
            <a:avLst/>
            <a:gdLst/>
            <a:ahLst/>
            <a:cxnLst>
              <a:cxn ang="0">
                <a:pos x="192" y="0"/>
              </a:cxn>
              <a:cxn ang="0">
                <a:pos x="165" y="9"/>
              </a:cxn>
              <a:cxn ang="0">
                <a:pos x="156" y="36"/>
              </a:cxn>
              <a:cxn ang="0">
                <a:pos x="137" y="55"/>
              </a:cxn>
              <a:cxn ang="0">
                <a:pos x="83" y="128"/>
              </a:cxn>
              <a:cxn ang="0">
                <a:pos x="28" y="247"/>
              </a:cxn>
              <a:cxn ang="0">
                <a:pos x="0" y="375"/>
              </a:cxn>
              <a:cxn ang="0">
                <a:pos x="9" y="1124"/>
              </a:cxn>
              <a:cxn ang="0">
                <a:pos x="37" y="1225"/>
              </a:cxn>
            </a:cxnLst>
            <a:rect l="0" t="0" r="r" b="b"/>
            <a:pathLst>
              <a:path w="192" h="1225">
                <a:moveTo>
                  <a:pt x="192" y="0"/>
                </a:moveTo>
                <a:cubicBezTo>
                  <a:pt x="183" y="3"/>
                  <a:pt x="172" y="2"/>
                  <a:pt x="165" y="9"/>
                </a:cubicBezTo>
                <a:cubicBezTo>
                  <a:pt x="158" y="16"/>
                  <a:pt x="161" y="28"/>
                  <a:pt x="156" y="36"/>
                </a:cubicBezTo>
                <a:cubicBezTo>
                  <a:pt x="151" y="44"/>
                  <a:pt x="142" y="48"/>
                  <a:pt x="137" y="55"/>
                </a:cubicBezTo>
                <a:cubicBezTo>
                  <a:pt x="70" y="144"/>
                  <a:pt x="126" y="82"/>
                  <a:pt x="83" y="128"/>
                </a:cubicBezTo>
                <a:cubicBezTo>
                  <a:pt x="68" y="169"/>
                  <a:pt x="43" y="205"/>
                  <a:pt x="28" y="247"/>
                </a:cubicBezTo>
                <a:cubicBezTo>
                  <a:pt x="13" y="288"/>
                  <a:pt x="13" y="333"/>
                  <a:pt x="0" y="375"/>
                </a:cubicBezTo>
                <a:cubicBezTo>
                  <a:pt x="3" y="625"/>
                  <a:pt x="3" y="874"/>
                  <a:pt x="9" y="1124"/>
                </a:cubicBezTo>
                <a:cubicBezTo>
                  <a:pt x="10" y="1159"/>
                  <a:pt x="37" y="1225"/>
                  <a:pt x="37" y="1225"/>
                </a:cubicBezTo>
              </a:path>
            </a:pathLst>
          </a:custGeom>
          <a:noFill/>
          <a:ln w="28575" cap="flat" cmpd="sng">
            <a:solidFill>
              <a:schemeClr val="bg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5710" name="Freeform 14"/>
          <p:cNvSpPr>
            <a:spLocks/>
          </p:cNvSpPr>
          <p:nvPr/>
        </p:nvSpPr>
        <p:spPr bwMode="auto">
          <a:xfrm>
            <a:off x="7038975" y="2554288"/>
            <a:ext cx="1155700" cy="5365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65" y="9"/>
              </a:cxn>
              <a:cxn ang="0">
                <a:pos x="320" y="28"/>
              </a:cxn>
              <a:cxn ang="0">
                <a:pos x="531" y="165"/>
              </a:cxn>
              <a:cxn ang="0">
                <a:pos x="595" y="238"/>
              </a:cxn>
              <a:cxn ang="0">
                <a:pos x="677" y="274"/>
              </a:cxn>
              <a:cxn ang="0">
                <a:pos x="723" y="338"/>
              </a:cxn>
            </a:cxnLst>
            <a:rect l="0" t="0" r="r" b="b"/>
            <a:pathLst>
              <a:path w="728" h="338">
                <a:moveTo>
                  <a:pt x="0" y="0"/>
                </a:moveTo>
                <a:cubicBezTo>
                  <a:pt x="88" y="3"/>
                  <a:pt x="177" y="4"/>
                  <a:pt x="265" y="9"/>
                </a:cubicBezTo>
                <a:cubicBezTo>
                  <a:pt x="271" y="9"/>
                  <a:pt x="314" y="26"/>
                  <a:pt x="320" y="28"/>
                </a:cubicBezTo>
                <a:cubicBezTo>
                  <a:pt x="404" y="57"/>
                  <a:pt x="464" y="109"/>
                  <a:pt x="531" y="165"/>
                </a:cubicBezTo>
                <a:cubicBezTo>
                  <a:pt x="554" y="184"/>
                  <a:pt x="568" y="225"/>
                  <a:pt x="595" y="238"/>
                </a:cubicBezTo>
                <a:cubicBezTo>
                  <a:pt x="728" y="304"/>
                  <a:pt x="593" y="220"/>
                  <a:pt x="677" y="274"/>
                </a:cubicBezTo>
                <a:cubicBezTo>
                  <a:pt x="691" y="318"/>
                  <a:pt x="703" y="303"/>
                  <a:pt x="723" y="338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5712" name="Freeform 16"/>
          <p:cNvSpPr>
            <a:spLocks/>
          </p:cNvSpPr>
          <p:nvPr/>
        </p:nvSpPr>
        <p:spPr bwMode="auto">
          <a:xfrm>
            <a:off x="1349375" y="1989138"/>
            <a:ext cx="6227763" cy="3265487"/>
          </a:xfrm>
          <a:custGeom>
            <a:avLst/>
            <a:gdLst/>
            <a:ahLst/>
            <a:cxnLst>
              <a:cxn ang="0">
                <a:pos x="9" y="265"/>
              </a:cxn>
              <a:cxn ang="0">
                <a:pos x="46" y="320"/>
              </a:cxn>
              <a:cxn ang="0">
                <a:pos x="55" y="347"/>
              </a:cxn>
              <a:cxn ang="0">
                <a:pos x="101" y="429"/>
              </a:cxn>
              <a:cxn ang="0">
                <a:pos x="156" y="539"/>
              </a:cxn>
              <a:cxn ang="0">
                <a:pos x="284" y="786"/>
              </a:cxn>
              <a:cxn ang="0">
                <a:pos x="384" y="932"/>
              </a:cxn>
              <a:cxn ang="0">
                <a:pos x="439" y="1033"/>
              </a:cxn>
              <a:cxn ang="0">
                <a:pos x="512" y="1124"/>
              </a:cxn>
              <a:cxn ang="0">
                <a:pos x="659" y="1334"/>
              </a:cxn>
              <a:cxn ang="0">
                <a:pos x="768" y="1499"/>
              </a:cxn>
              <a:cxn ang="0">
                <a:pos x="915" y="1691"/>
              </a:cxn>
              <a:cxn ang="0">
                <a:pos x="979" y="1773"/>
              </a:cxn>
              <a:cxn ang="0">
                <a:pos x="1052" y="1837"/>
              </a:cxn>
              <a:cxn ang="0">
                <a:pos x="1198" y="1947"/>
              </a:cxn>
              <a:cxn ang="0">
                <a:pos x="1472" y="2057"/>
              </a:cxn>
              <a:cxn ang="0">
                <a:pos x="2350" y="2048"/>
              </a:cxn>
              <a:cxn ang="0">
                <a:pos x="2652" y="1974"/>
              </a:cxn>
              <a:cxn ang="0">
                <a:pos x="2725" y="1956"/>
              </a:cxn>
              <a:cxn ang="0">
                <a:pos x="2816" y="1938"/>
              </a:cxn>
              <a:cxn ang="0">
                <a:pos x="2853" y="1901"/>
              </a:cxn>
              <a:cxn ang="0">
                <a:pos x="2999" y="1846"/>
              </a:cxn>
              <a:cxn ang="0">
                <a:pos x="3036" y="1810"/>
              </a:cxn>
              <a:cxn ang="0">
                <a:pos x="3109" y="1792"/>
              </a:cxn>
              <a:cxn ang="0">
                <a:pos x="3237" y="1709"/>
              </a:cxn>
              <a:cxn ang="0">
                <a:pos x="3328" y="1664"/>
              </a:cxn>
              <a:cxn ang="0">
                <a:pos x="3392" y="1636"/>
              </a:cxn>
              <a:cxn ang="0">
                <a:pos x="3411" y="1618"/>
              </a:cxn>
              <a:cxn ang="0">
                <a:pos x="3438" y="1600"/>
              </a:cxn>
              <a:cxn ang="0">
                <a:pos x="3493" y="1581"/>
              </a:cxn>
              <a:cxn ang="0">
                <a:pos x="3676" y="1444"/>
              </a:cxn>
              <a:cxn ang="0">
                <a:pos x="3767" y="1362"/>
              </a:cxn>
              <a:cxn ang="0">
                <a:pos x="3795" y="1307"/>
              </a:cxn>
              <a:cxn ang="0">
                <a:pos x="3859" y="1216"/>
              </a:cxn>
              <a:cxn ang="0">
                <a:pos x="3895" y="960"/>
              </a:cxn>
              <a:cxn ang="0">
                <a:pos x="3913" y="822"/>
              </a:cxn>
              <a:cxn ang="0">
                <a:pos x="3923" y="0"/>
              </a:cxn>
            </a:cxnLst>
            <a:rect l="0" t="0" r="r" b="b"/>
            <a:pathLst>
              <a:path w="3923" h="2057">
                <a:moveTo>
                  <a:pt x="9" y="265"/>
                </a:moveTo>
                <a:cubicBezTo>
                  <a:pt x="32" y="349"/>
                  <a:pt x="0" y="261"/>
                  <a:pt x="46" y="320"/>
                </a:cubicBezTo>
                <a:cubicBezTo>
                  <a:pt x="52" y="327"/>
                  <a:pt x="51" y="339"/>
                  <a:pt x="55" y="347"/>
                </a:cubicBezTo>
                <a:cubicBezTo>
                  <a:pt x="69" y="375"/>
                  <a:pt x="84" y="403"/>
                  <a:pt x="101" y="429"/>
                </a:cubicBezTo>
                <a:cubicBezTo>
                  <a:pt x="115" y="472"/>
                  <a:pt x="123" y="507"/>
                  <a:pt x="156" y="539"/>
                </a:cubicBezTo>
                <a:cubicBezTo>
                  <a:pt x="179" y="633"/>
                  <a:pt x="213" y="719"/>
                  <a:pt x="284" y="786"/>
                </a:cubicBezTo>
                <a:cubicBezTo>
                  <a:pt x="312" y="841"/>
                  <a:pt x="349" y="881"/>
                  <a:pt x="384" y="932"/>
                </a:cubicBezTo>
                <a:cubicBezTo>
                  <a:pt x="409" y="968"/>
                  <a:pt x="420" y="994"/>
                  <a:pt x="439" y="1033"/>
                </a:cubicBezTo>
                <a:cubicBezTo>
                  <a:pt x="456" y="1067"/>
                  <a:pt x="489" y="1094"/>
                  <a:pt x="512" y="1124"/>
                </a:cubicBezTo>
                <a:cubicBezTo>
                  <a:pt x="532" y="1185"/>
                  <a:pt x="610" y="1288"/>
                  <a:pt x="659" y="1334"/>
                </a:cubicBezTo>
                <a:cubicBezTo>
                  <a:pt x="697" y="1412"/>
                  <a:pt x="720" y="1433"/>
                  <a:pt x="768" y="1499"/>
                </a:cubicBezTo>
                <a:cubicBezTo>
                  <a:pt x="814" y="1563"/>
                  <a:pt x="857" y="1636"/>
                  <a:pt x="915" y="1691"/>
                </a:cubicBezTo>
                <a:cubicBezTo>
                  <a:pt x="928" y="1730"/>
                  <a:pt x="945" y="1751"/>
                  <a:pt x="979" y="1773"/>
                </a:cubicBezTo>
                <a:cubicBezTo>
                  <a:pt x="1000" y="1806"/>
                  <a:pt x="1014" y="1825"/>
                  <a:pt x="1052" y="1837"/>
                </a:cubicBezTo>
                <a:cubicBezTo>
                  <a:pt x="1093" y="1879"/>
                  <a:pt x="1142" y="1928"/>
                  <a:pt x="1198" y="1947"/>
                </a:cubicBezTo>
                <a:cubicBezTo>
                  <a:pt x="1268" y="2017"/>
                  <a:pt x="1379" y="2034"/>
                  <a:pt x="1472" y="2057"/>
                </a:cubicBezTo>
                <a:cubicBezTo>
                  <a:pt x="1765" y="2054"/>
                  <a:pt x="2057" y="2054"/>
                  <a:pt x="2350" y="2048"/>
                </a:cubicBezTo>
                <a:cubicBezTo>
                  <a:pt x="2421" y="2047"/>
                  <a:pt x="2578" y="1991"/>
                  <a:pt x="2652" y="1974"/>
                </a:cubicBezTo>
                <a:cubicBezTo>
                  <a:pt x="2676" y="1968"/>
                  <a:pt x="2701" y="1962"/>
                  <a:pt x="2725" y="1956"/>
                </a:cubicBezTo>
                <a:cubicBezTo>
                  <a:pt x="2755" y="1949"/>
                  <a:pt x="2816" y="1938"/>
                  <a:pt x="2816" y="1938"/>
                </a:cubicBezTo>
                <a:cubicBezTo>
                  <a:pt x="2829" y="1926"/>
                  <a:pt x="2838" y="1910"/>
                  <a:pt x="2853" y="1901"/>
                </a:cubicBezTo>
                <a:cubicBezTo>
                  <a:pt x="2896" y="1874"/>
                  <a:pt x="2952" y="1864"/>
                  <a:pt x="2999" y="1846"/>
                </a:cubicBezTo>
                <a:cubicBezTo>
                  <a:pt x="3011" y="1834"/>
                  <a:pt x="3021" y="1818"/>
                  <a:pt x="3036" y="1810"/>
                </a:cubicBezTo>
                <a:cubicBezTo>
                  <a:pt x="3058" y="1799"/>
                  <a:pt x="3109" y="1792"/>
                  <a:pt x="3109" y="1792"/>
                </a:cubicBezTo>
                <a:cubicBezTo>
                  <a:pt x="3132" y="1768"/>
                  <a:pt x="3205" y="1719"/>
                  <a:pt x="3237" y="1709"/>
                </a:cubicBezTo>
                <a:cubicBezTo>
                  <a:pt x="3302" y="1666"/>
                  <a:pt x="3271" y="1678"/>
                  <a:pt x="3328" y="1664"/>
                </a:cubicBezTo>
                <a:cubicBezTo>
                  <a:pt x="3349" y="1653"/>
                  <a:pt x="3372" y="1648"/>
                  <a:pt x="3392" y="1636"/>
                </a:cubicBezTo>
                <a:cubicBezTo>
                  <a:pt x="3400" y="1632"/>
                  <a:pt x="3404" y="1623"/>
                  <a:pt x="3411" y="1618"/>
                </a:cubicBezTo>
                <a:cubicBezTo>
                  <a:pt x="3420" y="1611"/>
                  <a:pt x="3428" y="1605"/>
                  <a:pt x="3438" y="1600"/>
                </a:cubicBezTo>
                <a:cubicBezTo>
                  <a:pt x="3447" y="1595"/>
                  <a:pt x="3484" y="1584"/>
                  <a:pt x="3493" y="1581"/>
                </a:cubicBezTo>
                <a:cubicBezTo>
                  <a:pt x="3554" y="1540"/>
                  <a:pt x="3607" y="1466"/>
                  <a:pt x="3676" y="1444"/>
                </a:cubicBezTo>
                <a:cubicBezTo>
                  <a:pt x="3699" y="1409"/>
                  <a:pt x="3732" y="1385"/>
                  <a:pt x="3767" y="1362"/>
                </a:cubicBezTo>
                <a:cubicBezTo>
                  <a:pt x="3823" y="1274"/>
                  <a:pt x="3752" y="1389"/>
                  <a:pt x="3795" y="1307"/>
                </a:cubicBezTo>
                <a:cubicBezTo>
                  <a:pt x="3813" y="1273"/>
                  <a:pt x="3841" y="1251"/>
                  <a:pt x="3859" y="1216"/>
                </a:cubicBezTo>
                <a:cubicBezTo>
                  <a:pt x="3876" y="1131"/>
                  <a:pt x="3878" y="1045"/>
                  <a:pt x="3895" y="960"/>
                </a:cubicBezTo>
                <a:cubicBezTo>
                  <a:pt x="3899" y="914"/>
                  <a:pt x="3912" y="868"/>
                  <a:pt x="3913" y="822"/>
                </a:cubicBezTo>
                <a:cubicBezTo>
                  <a:pt x="3919" y="548"/>
                  <a:pt x="3923" y="0"/>
                  <a:pt x="3923" y="0"/>
                </a:cubicBezTo>
              </a:path>
            </a:pathLst>
          </a:custGeom>
          <a:noFill/>
          <a:ln w="57150" cap="flat" cmpd="sng">
            <a:solidFill>
              <a:schemeClr val="bg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5713" name="Freeform 17"/>
          <p:cNvSpPr>
            <a:spLocks/>
          </p:cNvSpPr>
          <p:nvPr/>
        </p:nvSpPr>
        <p:spPr bwMode="auto">
          <a:xfrm>
            <a:off x="1039813" y="2133600"/>
            <a:ext cx="730250" cy="508000"/>
          </a:xfrm>
          <a:custGeom>
            <a:avLst/>
            <a:gdLst/>
            <a:ahLst/>
            <a:cxnLst>
              <a:cxn ang="0">
                <a:pos x="3" y="320"/>
              </a:cxn>
              <a:cxn ang="0">
                <a:pos x="31" y="274"/>
              </a:cxn>
              <a:cxn ang="0">
                <a:pos x="86" y="192"/>
              </a:cxn>
              <a:cxn ang="0">
                <a:pos x="150" y="137"/>
              </a:cxn>
              <a:cxn ang="0">
                <a:pos x="460" y="0"/>
              </a:cxn>
            </a:cxnLst>
            <a:rect l="0" t="0" r="r" b="b"/>
            <a:pathLst>
              <a:path w="460" h="320">
                <a:moveTo>
                  <a:pt x="3" y="320"/>
                </a:moveTo>
                <a:cubicBezTo>
                  <a:pt x="21" y="267"/>
                  <a:pt x="0" y="316"/>
                  <a:pt x="31" y="274"/>
                </a:cubicBezTo>
                <a:cubicBezTo>
                  <a:pt x="51" y="248"/>
                  <a:pt x="67" y="219"/>
                  <a:pt x="86" y="192"/>
                </a:cubicBezTo>
                <a:cubicBezTo>
                  <a:pt x="92" y="184"/>
                  <a:pt x="139" y="148"/>
                  <a:pt x="150" y="137"/>
                </a:cubicBezTo>
                <a:cubicBezTo>
                  <a:pt x="195" y="1"/>
                  <a:pt x="338" y="0"/>
                  <a:pt x="460" y="0"/>
                </a:cubicBezTo>
              </a:path>
            </a:pathLst>
          </a:custGeom>
          <a:noFill/>
          <a:ln w="76200" cap="flat" cmpd="sng">
            <a:solidFill>
              <a:schemeClr val="bg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5714" name="Freeform 18"/>
          <p:cNvSpPr>
            <a:spLocks/>
          </p:cNvSpPr>
          <p:nvPr/>
        </p:nvSpPr>
        <p:spPr bwMode="auto">
          <a:xfrm>
            <a:off x="7315200" y="1871663"/>
            <a:ext cx="841375" cy="325437"/>
          </a:xfrm>
          <a:custGeom>
            <a:avLst/>
            <a:gdLst/>
            <a:ahLst/>
            <a:cxnLst>
              <a:cxn ang="0">
                <a:pos x="0" y="64"/>
              </a:cxn>
              <a:cxn ang="0">
                <a:pos x="137" y="0"/>
              </a:cxn>
              <a:cxn ang="0">
                <a:pos x="302" y="28"/>
              </a:cxn>
              <a:cxn ang="0">
                <a:pos x="357" y="46"/>
              </a:cxn>
              <a:cxn ang="0">
                <a:pos x="384" y="55"/>
              </a:cxn>
              <a:cxn ang="0">
                <a:pos x="512" y="174"/>
              </a:cxn>
              <a:cxn ang="0">
                <a:pos x="530" y="202"/>
              </a:cxn>
            </a:cxnLst>
            <a:rect l="0" t="0" r="r" b="b"/>
            <a:pathLst>
              <a:path w="530" h="205">
                <a:moveTo>
                  <a:pt x="0" y="64"/>
                </a:moveTo>
                <a:cubicBezTo>
                  <a:pt x="46" y="31"/>
                  <a:pt x="85" y="19"/>
                  <a:pt x="137" y="0"/>
                </a:cubicBezTo>
                <a:cubicBezTo>
                  <a:pt x="192" y="9"/>
                  <a:pt x="248" y="14"/>
                  <a:pt x="302" y="28"/>
                </a:cubicBezTo>
                <a:cubicBezTo>
                  <a:pt x="321" y="33"/>
                  <a:pt x="339" y="40"/>
                  <a:pt x="357" y="46"/>
                </a:cubicBezTo>
                <a:cubicBezTo>
                  <a:pt x="366" y="49"/>
                  <a:pt x="384" y="55"/>
                  <a:pt x="384" y="55"/>
                </a:cubicBezTo>
                <a:cubicBezTo>
                  <a:pt x="426" y="99"/>
                  <a:pt x="478" y="123"/>
                  <a:pt x="512" y="174"/>
                </a:cubicBezTo>
                <a:cubicBezTo>
                  <a:pt x="522" y="205"/>
                  <a:pt x="511" y="202"/>
                  <a:pt x="530" y="202"/>
                </a:cubicBezTo>
              </a:path>
            </a:pathLst>
          </a:custGeom>
          <a:noFill/>
          <a:ln w="76200" cap="flat" cmpd="sng">
            <a:solidFill>
              <a:schemeClr val="bg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5715" name="Oval 19"/>
          <p:cNvSpPr>
            <a:spLocks noChangeArrowheads="1"/>
          </p:cNvSpPr>
          <p:nvPr/>
        </p:nvSpPr>
        <p:spPr bwMode="auto">
          <a:xfrm>
            <a:off x="2362200" y="1066800"/>
            <a:ext cx="2057400" cy="1447800"/>
          </a:xfrm>
          <a:prstGeom prst="ellipse">
            <a:avLst/>
          </a:prstGeom>
          <a:solidFill>
            <a:schemeClr val="tx1"/>
          </a:solidFill>
          <a:ln w="57150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5716" name="Oval 20"/>
          <p:cNvSpPr>
            <a:spLocks noChangeArrowheads="1"/>
          </p:cNvSpPr>
          <p:nvPr/>
        </p:nvSpPr>
        <p:spPr bwMode="auto">
          <a:xfrm>
            <a:off x="4724400" y="1066800"/>
            <a:ext cx="2057400" cy="1447800"/>
          </a:xfrm>
          <a:prstGeom prst="ellipse">
            <a:avLst/>
          </a:prstGeom>
          <a:solidFill>
            <a:schemeClr val="tx1"/>
          </a:solidFill>
          <a:ln w="57150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5717" name="Oval 21"/>
          <p:cNvSpPr>
            <a:spLocks noChangeArrowheads="1"/>
          </p:cNvSpPr>
          <p:nvPr/>
        </p:nvSpPr>
        <p:spPr bwMode="auto">
          <a:xfrm>
            <a:off x="3276600" y="1981200"/>
            <a:ext cx="609600" cy="4572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5718" name="Oval 22"/>
          <p:cNvSpPr>
            <a:spLocks noChangeArrowheads="1"/>
          </p:cNvSpPr>
          <p:nvPr/>
        </p:nvSpPr>
        <p:spPr bwMode="auto">
          <a:xfrm>
            <a:off x="5105400" y="1905000"/>
            <a:ext cx="609600" cy="4572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5719" name="Oval 23"/>
          <p:cNvSpPr>
            <a:spLocks noChangeArrowheads="1"/>
          </p:cNvSpPr>
          <p:nvPr/>
        </p:nvSpPr>
        <p:spPr bwMode="auto">
          <a:xfrm>
            <a:off x="3657600" y="2057400"/>
            <a:ext cx="228600" cy="2286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5720" name="Oval 24"/>
          <p:cNvSpPr>
            <a:spLocks noChangeArrowheads="1"/>
          </p:cNvSpPr>
          <p:nvPr/>
        </p:nvSpPr>
        <p:spPr bwMode="auto">
          <a:xfrm>
            <a:off x="5105400" y="2057400"/>
            <a:ext cx="228600" cy="2286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1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6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611973" name="Picture 5" descr="http://geology.csupomona.edu/janourse/Tectonics%20Photos/SplitMtnNormal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4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r>
              <a:rPr lang="en-US"/>
              <a:t>What is this a picture of?</a:t>
            </a:r>
          </a:p>
        </p:txBody>
      </p:sp>
      <p:pic>
        <p:nvPicPr>
          <p:cNvPr id="852480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914400"/>
            <a:ext cx="8763000" cy="57150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8524805" name="Rectangle 5"/>
          <p:cNvSpPr>
            <a:spLocks noChangeArrowheads="1"/>
          </p:cNvSpPr>
          <p:nvPr/>
        </p:nvSpPr>
        <p:spPr bwMode="auto">
          <a:xfrm>
            <a:off x="6477000" y="6629400"/>
            <a:ext cx="2667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800" b="1"/>
              <a:t>Copyright © 2010 Ryan P. Murphy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5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r>
              <a:rPr lang="en-US">
                <a:solidFill>
                  <a:srgbClr val="FFFF00"/>
                </a:solidFill>
              </a:rPr>
              <a:t>Answer! One massive anticline fold.</a:t>
            </a:r>
          </a:p>
        </p:txBody>
      </p:sp>
      <p:pic>
        <p:nvPicPr>
          <p:cNvPr id="85258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914400"/>
            <a:ext cx="8763000" cy="57150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8525829" name="Freeform 5"/>
          <p:cNvSpPr>
            <a:spLocks/>
          </p:cNvSpPr>
          <p:nvPr/>
        </p:nvSpPr>
        <p:spPr bwMode="auto">
          <a:xfrm>
            <a:off x="2032000" y="3787775"/>
            <a:ext cx="7069138" cy="928688"/>
          </a:xfrm>
          <a:custGeom>
            <a:avLst/>
            <a:gdLst/>
            <a:ahLst/>
            <a:cxnLst>
              <a:cxn ang="0">
                <a:pos x="0" y="585"/>
              </a:cxn>
              <a:cxn ang="0">
                <a:pos x="46" y="531"/>
              </a:cxn>
              <a:cxn ang="0">
                <a:pos x="101" y="512"/>
              </a:cxn>
              <a:cxn ang="0">
                <a:pos x="174" y="457"/>
              </a:cxn>
              <a:cxn ang="0">
                <a:pos x="201" y="430"/>
              </a:cxn>
              <a:cxn ang="0">
                <a:pos x="256" y="412"/>
              </a:cxn>
              <a:cxn ang="0">
                <a:pos x="329" y="366"/>
              </a:cxn>
              <a:cxn ang="0">
                <a:pos x="347" y="339"/>
              </a:cxn>
              <a:cxn ang="0">
                <a:pos x="594" y="275"/>
              </a:cxn>
              <a:cxn ang="0">
                <a:pos x="1079" y="192"/>
              </a:cxn>
              <a:cxn ang="0">
                <a:pos x="1234" y="165"/>
              </a:cxn>
              <a:cxn ang="0">
                <a:pos x="1582" y="83"/>
              </a:cxn>
              <a:cxn ang="0">
                <a:pos x="1920" y="46"/>
              </a:cxn>
              <a:cxn ang="0">
                <a:pos x="2898" y="37"/>
              </a:cxn>
              <a:cxn ang="0">
                <a:pos x="4087" y="64"/>
              </a:cxn>
              <a:cxn ang="0">
                <a:pos x="4352" y="229"/>
              </a:cxn>
              <a:cxn ang="0">
                <a:pos x="4379" y="247"/>
              </a:cxn>
              <a:cxn ang="0">
                <a:pos x="4398" y="275"/>
              </a:cxn>
              <a:cxn ang="0">
                <a:pos x="4425" y="284"/>
              </a:cxn>
              <a:cxn ang="0">
                <a:pos x="4453" y="302"/>
              </a:cxn>
            </a:cxnLst>
            <a:rect l="0" t="0" r="r" b="b"/>
            <a:pathLst>
              <a:path w="4453" h="585">
                <a:moveTo>
                  <a:pt x="0" y="585"/>
                </a:moveTo>
                <a:cubicBezTo>
                  <a:pt x="17" y="568"/>
                  <a:pt x="28" y="546"/>
                  <a:pt x="46" y="531"/>
                </a:cubicBezTo>
                <a:cubicBezTo>
                  <a:pt x="50" y="528"/>
                  <a:pt x="97" y="513"/>
                  <a:pt x="101" y="512"/>
                </a:cubicBezTo>
                <a:cubicBezTo>
                  <a:pt x="132" y="492"/>
                  <a:pt x="139" y="469"/>
                  <a:pt x="174" y="457"/>
                </a:cubicBezTo>
                <a:cubicBezTo>
                  <a:pt x="183" y="448"/>
                  <a:pt x="190" y="436"/>
                  <a:pt x="201" y="430"/>
                </a:cubicBezTo>
                <a:cubicBezTo>
                  <a:pt x="218" y="421"/>
                  <a:pt x="256" y="412"/>
                  <a:pt x="256" y="412"/>
                </a:cubicBezTo>
                <a:cubicBezTo>
                  <a:pt x="278" y="389"/>
                  <a:pt x="302" y="384"/>
                  <a:pt x="329" y="366"/>
                </a:cubicBezTo>
                <a:cubicBezTo>
                  <a:pt x="335" y="357"/>
                  <a:pt x="338" y="345"/>
                  <a:pt x="347" y="339"/>
                </a:cubicBezTo>
                <a:cubicBezTo>
                  <a:pt x="400" y="306"/>
                  <a:pt x="535" y="282"/>
                  <a:pt x="594" y="275"/>
                </a:cubicBezTo>
                <a:cubicBezTo>
                  <a:pt x="758" y="254"/>
                  <a:pt x="917" y="227"/>
                  <a:pt x="1079" y="192"/>
                </a:cubicBezTo>
                <a:cubicBezTo>
                  <a:pt x="1130" y="181"/>
                  <a:pt x="1183" y="178"/>
                  <a:pt x="1234" y="165"/>
                </a:cubicBezTo>
                <a:cubicBezTo>
                  <a:pt x="1330" y="103"/>
                  <a:pt x="1473" y="90"/>
                  <a:pt x="1582" y="83"/>
                </a:cubicBezTo>
                <a:cubicBezTo>
                  <a:pt x="1654" y="33"/>
                  <a:pt x="1864" y="47"/>
                  <a:pt x="1920" y="46"/>
                </a:cubicBezTo>
                <a:cubicBezTo>
                  <a:pt x="2246" y="41"/>
                  <a:pt x="2572" y="40"/>
                  <a:pt x="2898" y="37"/>
                </a:cubicBezTo>
                <a:cubicBezTo>
                  <a:pt x="3294" y="29"/>
                  <a:pt x="3695" y="0"/>
                  <a:pt x="4087" y="64"/>
                </a:cubicBezTo>
                <a:cubicBezTo>
                  <a:pt x="4157" y="138"/>
                  <a:pt x="4250" y="204"/>
                  <a:pt x="4352" y="229"/>
                </a:cubicBezTo>
                <a:cubicBezTo>
                  <a:pt x="4361" y="235"/>
                  <a:pt x="4371" y="239"/>
                  <a:pt x="4379" y="247"/>
                </a:cubicBezTo>
                <a:cubicBezTo>
                  <a:pt x="4387" y="255"/>
                  <a:pt x="4389" y="268"/>
                  <a:pt x="4398" y="275"/>
                </a:cubicBezTo>
                <a:cubicBezTo>
                  <a:pt x="4405" y="281"/>
                  <a:pt x="4416" y="280"/>
                  <a:pt x="4425" y="284"/>
                </a:cubicBezTo>
                <a:cubicBezTo>
                  <a:pt x="4435" y="289"/>
                  <a:pt x="4453" y="302"/>
                  <a:pt x="4453" y="302"/>
                </a:cubicBezTo>
              </a:path>
            </a:pathLst>
          </a:custGeom>
          <a:noFill/>
          <a:ln w="76200" cap="flat" cmpd="sng">
            <a:solidFill>
              <a:srgbClr val="FFFF00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525830" name="Freeform 6"/>
          <p:cNvSpPr>
            <a:spLocks/>
          </p:cNvSpPr>
          <p:nvPr/>
        </p:nvSpPr>
        <p:spPr bwMode="auto">
          <a:xfrm>
            <a:off x="3716338" y="4727575"/>
            <a:ext cx="5181600" cy="1193800"/>
          </a:xfrm>
          <a:custGeom>
            <a:avLst/>
            <a:gdLst/>
            <a:ahLst/>
            <a:cxnLst>
              <a:cxn ang="0">
                <a:pos x="0" y="313"/>
              </a:cxn>
              <a:cxn ang="0">
                <a:pos x="18" y="286"/>
              </a:cxn>
              <a:cxn ang="0">
                <a:pos x="54" y="277"/>
              </a:cxn>
              <a:cxn ang="0">
                <a:pos x="118" y="249"/>
              </a:cxn>
              <a:cxn ang="0">
                <a:pos x="164" y="222"/>
              </a:cxn>
              <a:cxn ang="0">
                <a:pos x="219" y="185"/>
              </a:cxn>
              <a:cxn ang="0">
                <a:pos x="502" y="85"/>
              </a:cxn>
              <a:cxn ang="0">
                <a:pos x="694" y="57"/>
              </a:cxn>
              <a:cxn ang="0">
                <a:pos x="1581" y="76"/>
              </a:cxn>
              <a:cxn ang="0">
                <a:pos x="1718" y="140"/>
              </a:cxn>
              <a:cxn ang="0">
                <a:pos x="1782" y="167"/>
              </a:cxn>
              <a:cxn ang="0">
                <a:pos x="1984" y="249"/>
              </a:cxn>
              <a:cxn ang="0">
                <a:pos x="2075" y="286"/>
              </a:cxn>
              <a:cxn ang="0">
                <a:pos x="2249" y="396"/>
              </a:cxn>
              <a:cxn ang="0">
                <a:pos x="2331" y="432"/>
              </a:cxn>
              <a:cxn ang="0">
                <a:pos x="2413" y="496"/>
              </a:cxn>
              <a:cxn ang="0">
                <a:pos x="2523" y="551"/>
              </a:cxn>
              <a:cxn ang="0">
                <a:pos x="2642" y="633"/>
              </a:cxn>
              <a:cxn ang="0">
                <a:pos x="2724" y="688"/>
              </a:cxn>
              <a:cxn ang="0">
                <a:pos x="2761" y="734"/>
              </a:cxn>
              <a:cxn ang="0">
                <a:pos x="2816" y="752"/>
              </a:cxn>
              <a:cxn ang="0">
                <a:pos x="3264" y="743"/>
              </a:cxn>
            </a:cxnLst>
            <a:rect l="0" t="0" r="r" b="b"/>
            <a:pathLst>
              <a:path w="3264" h="752">
                <a:moveTo>
                  <a:pt x="0" y="313"/>
                </a:moveTo>
                <a:cubicBezTo>
                  <a:pt x="6" y="304"/>
                  <a:pt x="9" y="292"/>
                  <a:pt x="18" y="286"/>
                </a:cubicBezTo>
                <a:cubicBezTo>
                  <a:pt x="28" y="279"/>
                  <a:pt x="43" y="282"/>
                  <a:pt x="54" y="277"/>
                </a:cubicBezTo>
                <a:cubicBezTo>
                  <a:pt x="151" y="236"/>
                  <a:pt x="5" y="280"/>
                  <a:pt x="118" y="249"/>
                </a:cubicBezTo>
                <a:cubicBezTo>
                  <a:pt x="179" y="191"/>
                  <a:pt x="90" y="270"/>
                  <a:pt x="164" y="222"/>
                </a:cubicBezTo>
                <a:cubicBezTo>
                  <a:pt x="237" y="174"/>
                  <a:pt x="152" y="210"/>
                  <a:pt x="219" y="185"/>
                </a:cubicBezTo>
                <a:cubicBezTo>
                  <a:pt x="288" y="116"/>
                  <a:pt x="409" y="98"/>
                  <a:pt x="502" y="85"/>
                </a:cubicBezTo>
                <a:cubicBezTo>
                  <a:pt x="570" y="63"/>
                  <a:pt x="616" y="63"/>
                  <a:pt x="694" y="57"/>
                </a:cubicBezTo>
                <a:cubicBezTo>
                  <a:pt x="990" y="61"/>
                  <a:pt x="1295" y="0"/>
                  <a:pt x="1581" y="76"/>
                </a:cubicBezTo>
                <a:cubicBezTo>
                  <a:pt x="1630" y="89"/>
                  <a:pt x="1667" y="127"/>
                  <a:pt x="1718" y="140"/>
                </a:cubicBezTo>
                <a:cubicBezTo>
                  <a:pt x="1753" y="174"/>
                  <a:pt x="1719" y="147"/>
                  <a:pt x="1782" y="167"/>
                </a:cubicBezTo>
                <a:cubicBezTo>
                  <a:pt x="1852" y="189"/>
                  <a:pt x="1916" y="227"/>
                  <a:pt x="1984" y="249"/>
                </a:cubicBezTo>
                <a:cubicBezTo>
                  <a:pt x="2015" y="271"/>
                  <a:pt x="2038" y="277"/>
                  <a:pt x="2075" y="286"/>
                </a:cubicBezTo>
                <a:cubicBezTo>
                  <a:pt x="2123" y="334"/>
                  <a:pt x="2192" y="358"/>
                  <a:pt x="2249" y="396"/>
                </a:cubicBezTo>
                <a:cubicBezTo>
                  <a:pt x="2274" y="413"/>
                  <a:pt x="2331" y="432"/>
                  <a:pt x="2331" y="432"/>
                </a:cubicBezTo>
                <a:cubicBezTo>
                  <a:pt x="2360" y="451"/>
                  <a:pt x="2384" y="477"/>
                  <a:pt x="2413" y="496"/>
                </a:cubicBezTo>
                <a:cubicBezTo>
                  <a:pt x="2448" y="518"/>
                  <a:pt x="2489" y="528"/>
                  <a:pt x="2523" y="551"/>
                </a:cubicBezTo>
                <a:cubicBezTo>
                  <a:pt x="2565" y="579"/>
                  <a:pt x="2596" y="610"/>
                  <a:pt x="2642" y="633"/>
                </a:cubicBezTo>
                <a:cubicBezTo>
                  <a:pt x="2666" y="670"/>
                  <a:pt x="2681" y="677"/>
                  <a:pt x="2724" y="688"/>
                </a:cubicBezTo>
                <a:cubicBezTo>
                  <a:pt x="2734" y="719"/>
                  <a:pt x="2728" y="720"/>
                  <a:pt x="2761" y="734"/>
                </a:cubicBezTo>
                <a:cubicBezTo>
                  <a:pt x="2779" y="742"/>
                  <a:pt x="2816" y="752"/>
                  <a:pt x="2816" y="752"/>
                </a:cubicBezTo>
                <a:cubicBezTo>
                  <a:pt x="3203" y="742"/>
                  <a:pt x="3053" y="743"/>
                  <a:pt x="3264" y="743"/>
                </a:cubicBezTo>
              </a:path>
            </a:pathLst>
          </a:custGeom>
          <a:noFill/>
          <a:ln w="76200" cap="flat" cmpd="sng">
            <a:solidFill>
              <a:srgbClr val="FFFF00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525831" name="Freeform 7"/>
          <p:cNvSpPr>
            <a:spLocks/>
          </p:cNvSpPr>
          <p:nvPr/>
        </p:nvSpPr>
        <p:spPr bwMode="auto">
          <a:xfrm>
            <a:off x="1814513" y="3068638"/>
            <a:ext cx="7213600" cy="1401762"/>
          </a:xfrm>
          <a:custGeom>
            <a:avLst/>
            <a:gdLst/>
            <a:ahLst/>
            <a:cxnLst>
              <a:cxn ang="0">
                <a:pos x="0" y="883"/>
              </a:cxn>
              <a:cxn ang="0">
                <a:pos x="192" y="782"/>
              </a:cxn>
              <a:cxn ang="0">
                <a:pos x="265" y="728"/>
              </a:cxn>
              <a:cxn ang="0">
                <a:pos x="347" y="691"/>
              </a:cxn>
              <a:cxn ang="0">
                <a:pos x="402" y="654"/>
              </a:cxn>
              <a:cxn ang="0">
                <a:pos x="439" y="636"/>
              </a:cxn>
              <a:cxn ang="0">
                <a:pos x="722" y="545"/>
              </a:cxn>
              <a:cxn ang="0">
                <a:pos x="814" y="508"/>
              </a:cxn>
              <a:cxn ang="0">
                <a:pos x="887" y="472"/>
              </a:cxn>
              <a:cxn ang="0">
                <a:pos x="960" y="435"/>
              </a:cxn>
              <a:cxn ang="0">
                <a:pos x="1015" y="398"/>
              </a:cxn>
              <a:cxn ang="0">
                <a:pos x="1252" y="334"/>
              </a:cxn>
              <a:cxn ang="0">
                <a:pos x="1408" y="298"/>
              </a:cxn>
              <a:cxn ang="0">
                <a:pos x="1527" y="243"/>
              </a:cxn>
              <a:cxn ang="0">
                <a:pos x="1554" y="225"/>
              </a:cxn>
              <a:cxn ang="0">
                <a:pos x="1737" y="197"/>
              </a:cxn>
              <a:cxn ang="0">
                <a:pos x="1856" y="170"/>
              </a:cxn>
              <a:cxn ang="0">
                <a:pos x="2094" y="124"/>
              </a:cxn>
              <a:cxn ang="0">
                <a:pos x="2185" y="88"/>
              </a:cxn>
              <a:cxn ang="0">
                <a:pos x="2359" y="60"/>
              </a:cxn>
              <a:cxn ang="0">
                <a:pos x="3008" y="14"/>
              </a:cxn>
              <a:cxn ang="0">
                <a:pos x="3940" y="5"/>
              </a:cxn>
              <a:cxn ang="0">
                <a:pos x="4187" y="33"/>
              </a:cxn>
              <a:cxn ang="0">
                <a:pos x="4233" y="42"/>
              </a:cxn>
              <a:cxn ang="0">
                <a:pos x="4315" y="69"/>
              </a:cxn>
              <a:cxn ang="0">
                <a:pos x="4544" y="142"/>
              </a:cxn>
            </a:cxnLst>
            <a:rect l="0" t="0" r="r" b="b"/>
            <a:pathLst>
              <a:path w="4544" h="883">
                <a:moveTo>
                  <a:pt x="0" y="883"/>
                </a:moveTo>
                <a:cubicBezTo>
                  <a:pt x="46" y="814"/>
                  <a:pt x="124" y="817"/>
                  <a:pt x="192" y="782"/>
                </a:cubicBezTo>
                <a:cubicBezTo>
                  <a:pt x="220" y="768"/>
                  <a:pt x="237" y="742"/>
                  <a:pt x="265" y="728"/>
                </a:cubicBezTo>
                <a:cubicBezTo>
                  <a:pt x="291" y="714"/>
                  <a:pt x="322" y="705"/>
                  <a:pt x="347" y="691"/>
                </a:cubicBezTo>
                <a:cubicBezTo>
                  <a:pt x="366" y="680"/>
                  <a:pt x="382" y="664"/>
                  <a:pt x="402" y="654"/>
                </a:cubicBezTo>
                <a:cubicBezTo>
                  <a:pt x="414" y="648"/>
                  <a:pt x="427" y="642"/>
                  <a:pt x="439" y="636"/>
                </a:cubicBezTo>
                <a:cubicBezTo>
                  <a:pt x="506" y="569"/>
                  <a:pt x="632" y="564"/>
                  <a:pt x="722" y="545"/>
                </a:cubicBezTo>
                <a:cubicBezTo>
                  <a:pt x="753" y="538"/>
                  <a:pt x="785" y="521"/>
                  <a:pt x="814" y="508"/>
                </a:cubicBezTo>
                <a:cubicBezTo>
                  <a:pt x="839" y="497"/>
                  <a:pt x="887" y="472"/>
                  <a:pt x="887" y="472"/>
                </a:cubicBezTo>
                <a:cubicBezTo>
                  <a:pt x="947" y="410"/>
                  <a:pt x="875" y="474"/>
                  <a:pt x="960" y="435"/>
                </a:cubicBezTo>
                <a:cubicBezTo>
                  <a:pt x="980" y="426"/>
                  <a:pt x="994" y="405"/>
                  <a:pt x="1015" y="398"/>
                </a:cubicBezTo>
                <a:cubicBezTo>
                  <a:pt x="1095" y="372"/>
                  <a:pt x="1168" y="345"/>
                  <a:pt x="1252" y="334"/>
                </a:cubicBezTo>
                <a:cubicBezTo>
                  <a:pt x="1304" y="317"/>
                  <a:pt x="1354" y="309"/>
                  <a:pt x="1408" y="298"/>
                </a:cubicBezTo>
                <a:cubicBezTo>
                  <a:pt x="1447" y="278"/>
                  <a:pt x="1489" y="264"/>
                  <a:pt x="1527" y="243"/>
                </a:cubicBezTo>
                <a:cubicBezTo>
                  <a:pt x="1536" y="238"/>
                  <a:pt x="1544" y="228"/>
                  <a:pt x="1554" y="225"/>
                </a:cubicBezTo>
                <a:cubicBezTo>
                  <a:pt x="1613" y="207"/>
                  <a:pt x="1677" y="212"/>
                  <a:pt x="1737" y="197"/>
                </a:cubicBezTo>
                <a:cubicBezTo>
                  <a:pt x="1778" y="187"/>
                  <a:pt x="1814" y="177"/>
                  <a:pt x="1856" y="170"/>
                </a:cubicBezTo>
                <a:cubicBezTo>
                  <a:pt x="1931" y="145"/>
                  <a:pt x="2016" y="139"/>
                  <a:pt x="2094" y="124"/>
                </a:cubicBezTo>
                <a:cubicBezTo>
                  <a:pt x="2126" y="118"/>
                  <a:pt x="2153" y="96"/>
                  <a:pt x="2185" y="88"/>
                </a:cubicBezTo>
                <a:cubicBezTo>
                  <a:pt x="2244" y="73"/>
                  <a:pt x="2297" y="66"/>
                  <a:pt x="2359" y="60"/>
                </a:cubicBezTo>
                <a:cubicBezTo>
                  <a:pt x="2538" y="0"/>
                  <a:pt x="2850" y="16"/>
                  <a:pt x="3008" y="14"/>
                </a:cubicBezTo>
                <a:cubicBezTo>
                  <a:pt x="3319" y="9"/>
                  <a:pt x="3629" y="8"/>
                  <a:pt x="3940" y="5"/>
                </a:cubicBezTo>
                <a:cubicBezTo>
                  <a:pt x="4118" y="16"/>
                  <a:pt x="4041" y="5"/>
                  <a:pt x="4187" y="33"/>
                </a:cubicBezTo>
                <a:cubicBezTo>
                  <a:pt x="4202" y="36"/>
                  <a:pt x="4218" y="37"/>
                  <a:pt x="4233" y="42"/>
                </a:cubicBezTo>
                <a:cubicBezTo>
                  <a:pt x="4260" y="51"/>
                  <a:pt x="4315" y="69"/>
                  <a:pt x="4315" y="69"/>
                </a:cubicBezTo>
                <a:cubicBezTo>
                  <a:pt x="4386" y="117"/>
                  <a:pt x="4459" y="142"/>
                  <a:pt x="4544" y="142"/>
                </a:cubicBezTo>
              </a:path>
            </a:pathLst>
          </a:custGeom>
          <a:noFill/>
          <a:ln w="76200" cap="flat" cmpd="sng">
            <a:solidFill>
              <a:srgbClr val="FFFF00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525832" name="Freeform 8"/>
          <p:cNvSpPr>
            <a:spLocks/>
          </p:cNvSpPr>
          <p:nvPr/>
        </p:nvSpPr>
        <p:spPr bwMode="auto">
          <a:xfrm>
            <a:off x="5646738" y="2273300"/>
            <a:ext cx="3333750" cy="679450"/>
          </a:xfrm>
          <a:custGeom>
            <a:avLst/>
            <a:gdLst/>
            <a:ahLst/>
            <a:cxnLst>
              <a:cxn ang="0">
                <a:pos x="0" y="205"/>
              </a:cxn>
              <a:cxn ang="0">
                <a:pos x="18" y="177"/>
              </a:cxn>
              <a:cxn ang="0">
                <a:pos x="73" y="159"/>
              </a:cxn>
              <a:cxn ang="0">
                <a:pos x="466" y="58"/>
              </a:cxn>
              <a:cxn ang="0">
                <a:pos x="1252" y="122"/>
              </a:cxn>
              <a:cxn ang="0">
                <a:pos x="1389" y="150"/>
              </a:cxn>
              <a:cxn ang="0">
                <a:pos x="1472" y="186"/>
              </a:cxn>
              <a:cxn ang="0">
                <a:pos x="1801" y="250"/>
              </a:cxn>
              <a:cxn ang="0">
                <a:pos x="1901" y="296"/>
              </a:cxn>
              <a:cxn ang="0">
                <a:pos x="1956" y="333"/>
              </a:cxn>
              <a:cxn ang="0">
                <a:pos x="1984" y="351"/>
              </a:cxn>
              <a:cxn ang="0">
                <a:pos x="2020" y="397"/>
              </a:cxn>
              <a:cxn ang="0">
                <a:pos x="2084" y="415"/>
              </a:cxn>
            </a:cxnLst>
            <a:rect l="0" t="0" r="r" b="b"/>
            <a:pathLst>
              <a:path w="2100" h="428">
                <a:moveTo>
                  <a:pt x="0" y="205"/>
                </a:moveTo>
                <a:cubicBezTo>
                  <a:pt x="6" y="196"/>
                  <a:pt x="9" y="183"/>
                  <a:pt x="18" y="177"/>
                </a:cubicBezTo>
                <a:cubicBezTo>
                  <a:pt x="34" y="167"/>
                  <a:pt x="73" y="159"/>
                  <a:pt x="73" y="159"/>
                </a:cubicBezTo>
                <a:cubicBezTo>
                  <a:pt x="191" y="81"/>
                  <a:pt x="328" y="69"/>
                  <a:pt x="466" y="58"/>
                </a:cubicBezTo>
                <a:cubicBezTo>
                  <a:pt x="762" y="0"/>
                  <a:pt x="989" y="48"/>
                  <a:pt x="1252" y="122"/>
                </a:cubicBezTo>
                <a:cubicBezTo>
                  <a:pt x="1297" y="135"/>
                  <a:pt x="1344" y="137"/>
                  <a:pt x="1389" y="150"/>
                </a:cubicBezTo>
                <a:cubicBezTo>
                  <a:pt x="1418" y="159"/>
                  <a:pt x="1443" y="178"/>
                  <a:pt x="1472" y="186"/>
                </a:cubicBezTo>
                <a:cubicBezTo>
                  <a:pt x="1578" y="215"/>
                  <a:pt x="1693" y="232"/>
                  <a:pt x="1801" y="250"/>
                </a:cubicBezTo>
                <a:cubicBezTo>
                  <a:pt x="1840" y="267"/>
                  <a:pt x="1861" y="286"/>
                  <a:pt x="1901" y="296"/>
                </a:cubicBezTo>
                <a:cubicBezTo>
                  <a:pt x="1919" y="308"/>
                  <a:pt x="1938" y="321"/>
                  <a:pt x="1956" y="333"/>
                </a:cubicBezTo>
                <a:cubicBezTo>
                  <a:pt x="1965" y="339"/>
                  <a:pt x="1984" y="351"/>
                  <a:pt x="1984" y="351"/>
                </a:cubicBezTo>
                <a:cubicBezTo>
                  <a:pt x="1988" y="357"/>
                  <a:pt x="2010" y="393"/>
                  <a:pt x="2020" y="397"/>
                </a:cubicBezTo>
                <a:cubicBezTo>
                  <a:pt x="2100" y="428"/>
                  <a:pt x="2057" y="388"/>
                  <a:pt x="2084" y="415"/>
                </a:cubicBezTo>
              </a:path>
            </a:pathLst>
          </a:custGeom>
          <a:noFill/>
          <a:ln w="76200" cap="flat" cmpd="sng">
            <a:solidFill>
              <a:srgbClr val="FFFF00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525833" name="Rectangle 9"/>
          <p:cNvSpPr>
            <a:spLocks noChangeArrowheads="1"/>
          </p:cNvSpPr>
          <p:nvPr/>
        </p:nvSpPr>
        <p:spPr bwMode="auto">
          <a:xfrm>
            <a:off x="6477000" y="6629400"/>
            <a:ext cx="2667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800" b="1"/>
              <a:t>Copyright © 2010 Ryan P. Murphy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6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r>
              <a:rPr lang="en-US">
                <a:solidFill>
                  <a:srgbClr val="FFFF00"/>
                </a:solidFill>
              </a:rPr>
              <a:t>Answer! One massive anticline fold.</a:t>
            </a:r>
          </a:p>
        </p:txBody>
      </p:sp>
      <p:pic>
        <p:nvPicPr>
          <p:cNvPr id="92467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914400"/>
            <a:ext cx="8763000" cy="57150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9246726" name="Freeform 6"/>
          <p:cNvSpPr>
            <a:spLocks/>
          </p:cNvSpPr>
          <p:nvPr/>
        </p:nvSpPr>
        <p:spPr bwMode="auto">
          <a:xfrm>
            <a:off x="3716338" y="4727575"/>
            <a:ext cx="5181600" cy="1193800"/>
          </a:xfrm>
          <a:custGeom>
            <a:avLst/>
            <a:gdLst/>
            <a:ahLst/>
            <a:cxnLst>
              <a:cxn ang="0">
                <a:pos x="0" y="313"/>
              </a:cxn>
              <a:cxn ang="0">
                <a:pos x="18" y="286"/>
              </a:cxn>
              <a:cxn ang="0">
                <a:pos x="54" y="277"/>
              </a:cxn>
              <a:cxn ang="0">
                <a:pos x="118" y="249"/>
              </a:cxn>
              <a:cxn ang="0">
                <a:pos x="164" y="222"/>
              </a:cxn>
              <a:cxn ang="0">
                <a:pos x="219" y="185"/>
              </a:cxn>
              <a:cxn ang="0">
                <a:pos x="502" y="85"/>
              </a:cxn>
              <a:cxn ang="0">
                <a:pos x="694" y="57"/>
              </a:cxn>
              <a:cxn ang="0">
                <a:pos x="1581" y="76"/>
              </a:cxn>
              <a:cxn ang="0">
                <a:pos x="1718" y="140"/>
              </a:cxn>
              <a:cxn ang="0">
                <a:pos x="1782" y="167"/>
              </a:cxn>
              <a:cxn ang="0">
                <a:pos x="1984" y="249"/>
              </a:cxn>
              <a:cxn ang="0">
                <a:pos x="2075" y="286"/>
              </a:cxn>
              <a:cxn ang="0">
                <a:pos x="2249" y="396"/>
              </a:cxn>
              <a:cxn ang="0">
                <a:pos x="2331" y="432"/>
              </a:cxn>
              <a:cxn ang="0">
                <a:pos x="2413" y="496"/>
              </a:cxn>
              <a:cxn ang="0">
                <a:pos x="2523" y="551"/>
              </a:cxn>
              <a:cxn ang="0">
                <a:pos x="2642" y="633"/>
              </a:cxn>
              <a:cxn ang="0">
                <a:pos x="2724" y="688"/>
              </a:cxn>
              <a:cxn ang="0">
                <a:pos x="2761" y="734"/>
              </a:cxn>
              <a:cxn ang="0">
                <a:pos x="2816" y="752"/>
              </a:cxn>
              <a:cxn ang="0">
                <a:pos x="3264" y="743"/>
              </a:cxn>
            </a:cxnLst>
            <a:rect l="0" t="0" r="r" b="b"/>
            <a:pathLst>
              <a:path w="3264" h="752">
                <a:moveTo>
                  <a:pt x="0" y="313"/>
                </a:moveTo>
                <a:cubicBezTo>
                  <a:pt x="6" y="304"/>
                  <a:pt x="9" y="292"/>
                  <a:pt x="18" y="286"/>
                </a:cubicBezTo>
                <a:cubicBezTo>
                  <a:pt x="28" y="279"/>
                  <a:pt x="43" y="282"/>
                  <a:pt x="54" y="277"/>
                </a:cubicBezTo>
                <a:cubicBezTo>
                  <a:pt x="151" y="236"/>
                  <a:pt x="5" y="280"/>
                  <a:pt x="118" y="249"/>
                </a:cubicBezTo>
                <a:cubicBezTo>
                  <a:pt x="179" y="191"/>
                  <a:pt x="90" y="270"/>
                  <a:pt x="164" y="222"/>
                </a:cubicBezTo>
                <a:cubicBezTo>
                  <a:pt x="237" y="174"/>
                  <a:pt x="152" y="210"/>
                  <a:pt x="219" y="185"/>
                </a:cubicBezTo>
                <a:cubicBezTo>
                  <a:pt x="288" y="116"/>
                  <a:pt x="409" y="98"/>
                  <a:pt x="502" y="85"/>
                </a:cubicBezTo>
                <a:cubicBezTo>
                  <a:pt x="570" y="63"/>
                  <a:pt x="616" y="63"/>
                  <a:pt x="694" y="57"/>
                </a:cubicBezTo>
                <a:cubicBezTo>
                  <a:pt x="990" y="61"/>
                  <a:pt x="1295" y="0"/>
                  <a:pt x="1581" y="76"/>
                </a:cubicBezTo>
                <a:cubicBezTo>
                  <a:pt x="1630" y="89"/>
                  <a:pt x="1667" y="127"/>
                  <a:pt x="1718" y="140"/>
                </a:cubicBezTo>
                <a:cubicBezTo>
                  <a:pt x="1753" y="174"/>
                  <a:pt x="1719" y="147"/>
                  <a:pt x="1782" y="167"/>
                </a:cubicBezTo>
                <a:cubicBezTo>
                  <a:pt x="1852" y="189"/>
                  <a:pt x="1916" y="227"/>
                  <a:pt x="1984" y="249"/>
                </a:cubicBezTo>
                <a:cubicBezTo>
                  <a:pt x="2015" y="271"/>
                  <a:pt x="2038" y="277"/>
                  <a:pt x="2075" y="286"/>
                </a:cubicBezTo>
                <a:cubicBezTo>
                  <a:pt x="2123" y="334"/>
                  <a:pt x="2192" y="358"/>
                  <a:pt x="2249" y="396"/>
                </a:cubicBezTo>
                <a:cubicBezTo>
                  <a:pt x="2274" y="413"/>
                  <a:pt x="2331" y="432"/>
                  <a:pt x="2331" y="432"/>
                </a:cubicBezTo>
                <a:cubicBezTo>
                  <a:pt x="2360" y="451"/>
                  <a:pt x="2384" y="477"/>
                  <a:pt x="2413" y="496"/>
                </a:cubicBezTo>
                <a:cubicBezTo>
                  <a:pt x="2448" y="518"/>
                  <a:pt x="2489" y="528"/>
                  <a:pt x="2523" y="551"/>
                </a:cubicBezTo>
                <a:cubicBezTo>
                  <a:pt x="2565" y="579"/>
                  <a:pt x="2596" y="610"/>
                  <a:pt x="2642" y="633"/>
                </a:cubicBezTo>
                <a:cubicBezTo>
                  <a:pt x="2666" y="670"/>
                  <a:pt x="2681" y="677"/>
                  <a:pt x="2724" y="688"/>
                </a:cubicBezTo>
                <a:cubicBezTo>
                  <a:pt x="2734" y="719"/>
                  <a:pt x="2728" y="720"/>
                  <a:pt x="2761" y="734"/>
                </a:cubicBezTo>
                <a:cubicBezTo>
                  <a:pt x="2779" y="742"/>
                  <a:pt x="2816" y="752"/>
                  <a:pt x="2816" y="752"/>
                </a:cubicBezTo>
                <a:cubicBezTo>
                  <a:pt x="3203" y="742"/>
                  <a:pt x="3053" y="743"/>
                  <a:pt x="3264" y="743"/>
                </a:cubicBezTo>
              </a:path>
            </a:pathLst>
          </a:custGeom>
          <a:noFill/>
          <a:ln w="76200" cap="flat" cmpd="sng">
            <a:solidFill>
              <a:srgbClr val="FFFF00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6729" name="Rectangle 9"/>
          <p:cNvSpPr>
            <a:spLocks noChangeArrowheads="1"/>
          </p:cNvSpPr>
          <p:nvPr/>
        </p:nvSpPr>
        <p:spPr bwMode="auto">
          <a:xfrm>
            <a:off x="6477000" y="6629400"/>
            <a:ext cx="2667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800" b="1"/>
              <a:t>Copyright © 2010 Ryan P. Murphy</a:t>
            </a:r>
            <a:endParaRPr lang="en-US"/>
          </a:p>
        </p:txBody>
      </p:sp>
      <p:sp>
        <p:nvSpPr>
          <p:cNvPr id="9246730" name="Freeform 10"/>
          <p:cNvSpPr>
            <a:spLocks/>
          </p:cNvSpPr>
          <p:nvPr/>
        </p:nvSpPr>
        <p:spPr bwMode="auto">
          <a:xfrm>
            <a:off x="1520825" y="2525713"/>
            <a:ext cx="7389813" cy="4389437"/>
          </a:xfrm>
          <a:custGeom>
            <a:avLst/>
            <a:gdLst/>
            <a:ahLst/>
            <a:cxnLst>
              <a:cxn ang="0">
                <a:pos x="2205" y="55"/>
              </a:cxn>
              <a:cxn ang="0">
                <a:pos x="1885" y="137"/>
              </a:cxn>
              <a:cxn ang="0">
                <a:pos x="1794" y="183"/>
              </a:cxn>
              <a:cxn ang="0">
                <a:pos x="1648" y="256"/>
              </a:cxn>
              <a:cxn ang="0">
                <a:pos x="1538" y="292"/>
              </a:cxn>
              <a:cxn ang="0">
                <a:pos x="1255" y="420"/>
              </a:cxn>
              <a:cxn ang="0">
                <a:pos x="989" y="576"/>
              </a:cxn>
              <a:cxn ang="0">
                <a:pos x="953" y="612"/>
              </a:cxn>
              <a:cxn ang="0">
                <a:pos x="788" y="722"/>
              </a:cxn>
              <a:cxn ang="0">
                <a:pos x="569" y="859"/>
              </a:cxn>
              <a:cxn ang="0">
                <a:pos x="441" y="951"/>
              </a:cxn>
              <a:cxn ang="0">
                <a:pos x="359" y="996"/>
              </a:cxn>
              <a:cxn ang="0">
                <a:pos x="285" y="1079"/>
              </a:cxn>
              <a:cxn ang="0">
                <a:pos x="157" y="1289"/>
              </a:cxn>
              <a:cxn ang="0">
                <a:pos x="39" y="1764"/>
              </a:cxn>
              <a:cxn ang="0">
                <a:pos x="11" y="2551"/>
              </a:cxn>
              <a:cxn ang="0">
                <a:pos x="57" y="2505"/>
              </a:cxn>
              <a:cxn ang="0">
                <a:pos x="285" y="2386"/>
              </a:cxn>
              <a:cxn ang="0">
                <a:pos x="487" y="2295"/>
              </a:cxn>
              <a:cxn ang="0">
                <a:pos x="715" y="2185"/>
              </a:cxn>
              <a:cxn ang="0">
                <a:pos x="1245" y="2030"/>
              </a:cxn>
              <a:cxn ang="0">
                <a:pos x="2288" y="1993"/>
              </a:cxn>
              <a:cxn ang="0">
                <a:pos x="2937" y="2057"/>
              </a:cxn>
              <a:cxn ang="0">
                <a:pos x="3111" y="2130"/>
              </a:cxn>
              <a:cxn ang="0">
                <a:pos x="3522" y="2276"/>
              </a:cxn>
              <a:cxn ang="0">
                <a:pos x="3696" y="2359"/>
              </a:cxn>
              <a:cxn ang="0">
                <a:pos x="3778" y="2395"/>
              </a:cxn>
              <a:cxn ang="0">
                <a:pos x="4208" y="2578"/>
              </a:cxn>
              <a:cxn ang="0">
                <a:pos x="4336" y="2624"/>
              </a:cxn>
              <a:cxn ang="0">
                <a:pos x="4592" y="2715"/>
              </a:cxn>
              <a:cxn ang="0">
                <a:pos x="4610" y="2222"/>
              </a:cxn>
              <a:cxn ang="0">
                <a:pos x="4509" y="1344"/>
              </a:cxn>
              <a:cxn ang="0">
                <a:pos x="4381" y="1070"/>
              </a:cxn>
              <a:cxn ang="0">
                <a:pos x="4299" y="942"/>
              </a:cxn>
              <a:cxn ang="0">
                <a:pos x="4153" y="759"/>
              </a:cxn>
              <a:cxn ang="0">
                <a:pos x="3997" y="567"/>
              </a:cxn>
              <a:cxn ang="0">
                <a:pos x="3751" y="366"/>
              </a:cxn>
              <a:cxn ang="0">
                <a:pos x="3440" y="183"/>
              </a:cxn>
              <a:cxn ang="0">
                <a:pos x="2233" y="73"/>
              </a:cxn>
            </a:cxnLst>
            <a:rect l="0" t="0" r="r" b="b"/>
            <a:pathLst>
              <a:path w="4655" h="2765">
                <a:moveTo>
                  <a:pt x="2397" y="46"/>
                </a:moveTo>
                <a:cubicBezTo>
                  <a:pt x="2333" y="49"/>
                  <a:pt x="2269" y="48"/>
                  <a:pt x="2205" y="55"/>
                </a:cubicBezTo>
                <a:cubicBezTo>
                  <a:pt x="2186" y="57"/>
                  <a:pt x="2170" y="70"/>
                  <a:pt x="2151" y="73"/>
                </a:cubicBezTo>
                <a:cubicBezTo>
                  <a:pt x="2059" y="86"/>
                  <a:pt x="1975" y="115"/>
                  <a:pt x="1885" y="137"/>
                </a:cubicBezTo>
                <a:cubicBezTo>
                  <a:pt x="1864" y="147"/>
                  <a:pt x="1842" y="153"/>
                  <a:pt x="1821" y="164"/>
                </a:cubicBezTo>
                <a:cubicBezTo>
                  <a:pt x="1811" y="169"/>
                  <a:pt x="1804" y="179"/>
                  <a:pt x="1794" y="183"/>
                </a:cubicBezTo>
                <a:cubicBezTo>
                  <a:pt x="1753" y="201"/>
                  <a:pt x="1748" y="181"/>
                  <a:pt x="1703" y="210"/>
                </a:cubicBezTo>
                <a:cubicBezTo>
                  <a:pt x="1683" y="223"/>
                  <a:pt x="1669" y="244"/>
                  <a:pt x="1648" y="256"/>
                </a:cubicBezTo>
                <a:cubicBezTo>
                  <a:pt x="1646" y="257"/>
                  <a:pt x="1580" y="278"/>
                  <a:pt x="1565" y="283"/>
                </a:cubicBezTo>
                <a:cubicBezTo>
                  <a:pt x="1556" y="286"/>
                  <a:pt x="1538" y="292"/>
                  <a:pt x="1538" y="292"/>
                </a:cubicBezTo>
                <a:cubicBezTo>
                  <a:pt x="1501" y="332"/>
                  <a:pt x="1450" y="347"/>
                  <a:pt x="1401" y="366"/>
                </a:cubicBezTo>
                <a:cubicBezTo>
                  <a:pt x="1352" y="385"/>
                  <a:pt x="1307" y="407"/>
                  <a:pt x="1255" y="420"/>
                </a:cubicBezTo>
                <a:cubicBezTo>
                  <a:pt x="1217" y="458"/>
                  <a:pt x="1181" y="475"/>
                  <a:pt x="1127" y="484"/>
                </a:cubicBezTo>
                <a:cubicBezTo>
                  <a:pt x="1081" y="515"/>
                  <a:pt x="1042" y="559"/>
                  <a:pt x="989" y="576"/>
                </a:cubicBezTo>
                <a:cubicBezTo>
                  <a:pt x="986" y="585"/>
                  <a:pt x="987" y="596"/>
                  <a:pt x="980" y="603"/>
                </a:cubicBezTo>
                <a:cubicBezTo>
                  <a:pt x="973" y="610"/>
                  <a:pt x="961" y="607"/>
                  <a:pt x="953" y="612"/>
                </a:cubicBezTo>
                <a:cubicBezTo>
                  <a:pt x="893" y="650"/>
                  <a:pt x="983" y="615"/>
                  <a:pt x="907" y="640"/>
                </a:cubicBezTo>
                <a:cubicBezTo>
                  <a:pt x="870" y="677"/>
                  <a:pt x="829" y="692"/>
                  <a:pt x="788" y="722"/>
                </a:cubicBezTo>
                <a:cubicBezTo>
                  <a:pt x="756" y="745"/>
                  <a:pt x="734" y="765"/>
                  <a:pt x="697" y="777"/>
                </a:cubicBezTo>
                <a:cubicBezTo>
                  <a:pt x="668" y="805"/>
                  <a:pt x="607" y="846"/>
                  <a:pt x="569" y="859"/>
                </a:cubicBezTo>
                <a:cubicBezTo>
                  <a:pt x="528" y="902"/>
                  <a:pt x="577" y="857"/>
                  <a:pt x="523" y="887"/>
                </a:cubicBezTo>
                <a:cubicBezTo>
                  <a:pt x="496" y="902"/>
                  <a:pt x="465" y="931"/>
                  <a:pt x="441" y="951"/>
                </a:cubicBezTo>
                <a:cubicBezTo>
                  <a:pt x="431" y="959"/>
                  <a:pt x="424" y="972"/>
                  <a:pt x="413" y="978"/>
                </a:cubicBezTo>
                <a:cubicBezTo>
                  <a:pt x="396" y="987"/>
                  <a:pt x="359" y="996"/>
                  <a:pt x="359" y="996"/>
                </a:cubicBezTo>
                <a:cubicBezTo>
                  <a:pt x="337" y="1058"/>
                  <a:pt x="367" y="997"/>
                  <a:pt x="322" y="1033"/>
                </a:cubicBezTo>
                <a:cubicBezTo>
                  <a:pt x="307" y="1045"/>
                  <a:pt x="299" y="1065"/>
                  <a:pt x="285" y="1079"/>
                </a:cubicBezTo>
                <a:cubicBezTo>
                  <a:pt x="273" y="1116"/>
                  <a:pt x="253" y="1155"/>
                  <a:pt x="231" y="1188"/>
                </a:cubicBezTo>
                <a:cubicBezTo>
                  <a:pt x="218" y="1237"/>
                  <a:pt x="200" y="1262"/>
                  <a:pt x="157" y="1289"/>
                </a:cubicBezTo>
                <a:cubicBezTo>
                  <a:pt x="137" y="1320"/>
                  <a:pt x="130" y="1344"/>
                  <a:pt x="121" y="1380"/>
                </a:cubicBezTo>
                <a:cubicBezTo>
                  <a:pt x="108" y="1508"/>
                  <a:pt x="70" y="1639"/>
                  <a:pt x="39" y="1764"/>
                </a:cubicBezTo>
                <a:cubicBezTo>
                  <a:pt x="38" y="1808"/>
                  <a:pt x="50" y="2264"/>
                  <a:pt x="2" y="2414"/>
                </a:cubicBezTo>
                <a:cubicBezTo>
                  <a:pt x="5" y="2460"/>
                  <a:pt x="0" y="2507"/>
                  <a:pt x="11" y="2551"/>
                </a:cubicBezTo>
                <a:cubicBezTo>
                  <a:pt x="14" y="2562"/>
                  <a:pt x="21" y="2531"/>
                  <a:pt x="29" y="2523"/>
                </a:cubicBezTo>
                <a:cubicBezTo>
                  <a:pt x="37" y="2515"/>
                  <a:pt x="47" y="2510"/>
                  <a:pt x="57" y="2505"/>
                </a:cubicBezTo>
                <a:cubicBezTo>
                  <a:pt x="109" y="2479"/>
                  <a:pt x="151" y="2437"/>
                  <a:pt x="203" y="2414"/>
                </a:cubicBezTo>
                <a:cubicBezTo>
                  <a:pt x="336" y="2354"/>
                  <a:pt x="176" y="2426"/>
                  <a:pt x="285" y="2386"/>
                </a:cubicBezTo>
                <a:cubicBezTo>
                  <a:pt x="394" y="2346"/>
                  <a:pt x="262" y="2389"/>
                  <a:pt x="349" y="2350"/>
                </a:cubicBezTo>
                <a:cubicBezTo>
                  <a:pt x="395" y="2329"/>
                  <a:pt x="441" y="2315"/>
                  <a:pt x="487" y="2295"/>
                </a:cubicBezTo>
                <a:cubicBezTo>
                  <a:pt x="535" y="2275"/>
                  <a:pt x="575" y="2247"/>
                  <a:pt x="624" y="2231"/>
                </a:cubicBezTo>
                <a:cubicBezTo>
                  <a:pt x="654" y="2210"/>
                  <a:pt x="684" y="2204"/>
                  <a:pt x="715" y="2185"/>
                </a:cubicBezTo>
                <a:cubicBezTo>
                  <a:pt x="797" y="2135"/>
                  <a:pt x="887" y="2116"/>
                  <a:pt x="980" y="2094"/>
                </a:cubicBezTo>
                <a:cubicBezTo>
                  <a:pt x="1069" y="2073"/>
                  <a:pt x="1155" y="2045"/>
                  <a:pt x="1245" y="2030"/>
                </a:cubicBezTo>
                <a:cubicBezTo>
                  <a:pt x="1290" y="2014"/>
                  <a:pt x="1335" y="2009"/>
                  <a:pt x="1383" y="2002"/>
                </a:cubicBezTo>
                <a:cubicBezTo>
                  <a:pt x="1669" y="1907"/>
                  <a:pt x="2028" y="1990"/>
                  <a:pt x="2288" y="1993"/>
                </a:cubicBezTo>
                <a:cubicBezTo>
                  <a:pt x="2496" y="2000"/>
                  <a:pt x="2694" y="2023"/>
                  <a:pt x="2900" y="2039"/>
                </a:cubicBezTo>
                <a:cubicBezTo>
                  <a:pt x="2912" y="2045"/>
                  <a:pt x="2924" y="2053"/>
                  <a:pt x="2937" y="2057"/>
                </a:cubicBezTo>
                <a:cubicBezTo>
                  <a:pt x="2952" y="2062"/>
                  <a:pt x="2969" y="2060"/>
                  <a:pt x="2983" y="2066"/>
                </a:cubicBezTo>
                <a:cubicBezTo>
                  <a:pt x="3027" y="2084"/>
                  <a:pt x="3065" y="2117"/>
                  <a:pt x="3111" y="2130"/>
                </a:cubicBezTo>
                <a:cubicBezTo>
                  <a:pt x="3200" y="2155"/>
                  <a:pt x="3289" y="2184"/>
                  <a:pt x="3376" y="2212"/>
                </a:cubicBezTo>
                <a:cubicBezTo>
                  <a:pt x="3420" y="2246"/>
                  <a:pt x="3467" y="2263"/>
                  <a:pt x="3522" y="2276"/>
                </a:cubicBezTo>
                <a:cubicBezTo>
                  <a:pt x="3558" y="2301"/>
                  <a:pt x="3589" y="2321"/>
                  <a:pt x="3632" y="2331"/>
                </a:cubicBezTo>
                <a:cubicBezTo>
                  <a:pt x="3696" y="2376"/>
                  <a:pt x="3618" y="2326"/>
                  <a:pt x="3696" y="2359"/>
                </a:cubicBezTo>
                <a:cubicBezTo>
                  <a:pt x="3706" y="2363"/>
                  <a:pt x="3713" y="2373"/>
                  <a:pt x="3723" y="2377"/>
                </a:cubicBezTo>
                <a:cubicBezTo>
                  <a:pt x="3741" y="2385"/>
                  <a:pt x="3778" y="2395"/>
                  <a:pt x="3778" y="2395"/>
                </a:cubicBezTo>
                <a:cubicBezTo>
                  <a:pt x="3840" y="2439"/>
                  <a:pt x="3979" y="2495"/>
                  <a:pt x="4052" y="2505"/>
                </a:cubicBezTo>
                <a:cubicBezTo>
                  <a:pt x="4101" y="2534"/>
                  <a:pt x="4153" y="2565"/>
                  <a:pt x="4208" y="2578"/>
                </a:cubicBezTo>
                <a:cubicBezTo>
                  <a:pt x="4265" y="2606"/>
                  <a:pt x="4222" y="2588"/>
                  <a:pt x="4281" y="2606"/>
                </a:cubicBezTo>
                <a:cubicBezTo>
                  <a:pt x="4299" y="2612"/>
                  <a:pt x="4336" y="2624"/>
                  <a:pt x="4336" y="2624"/>
                </a:cubicBezTo>
                <a:cubicBezTo>
                  <a:pt x="4394" y="2663"/>
                  <a:pt x="4463" y="2639"/>
                  <a:pt x="4528" y="2660"/>
                </a:cubicBezTo>
                <a:cubicBezTo>
                  <a:pt x="4555" y="2688"/>
                  <a:pt x="4553" y="2702"/>
                  <a:pt x="4592" y="2715"/>
                </a:cubicBezTo>
                <a:cubicBezTo>
                  <a:pt x="4593" y="2716"/>
                  <a:pt x="4627" y="2765"/>
                  <a:pt x="4628" y="2715"/>
                </a:cubicBezTo>
                <a:cubicBezTo>
                  <a:pt x="4636" y="2313"/>
                  <a:pt x="4655" y="2400"/>
                  <a:pt x="4610" y="2222"/>
                </a:cubicBezTo>
                <a:cubicBezTo>
                  <a:pt x="4608" y="2077"/>
                  <a:pt x="4650" y="1662"/>
                  <a:pt x="4546" y="1454"/>
                </a:cubicBezTo>
                <a:cubicBezTo>
                  <a:pt x="4538" y="1411"/>
                  <a:pt x="4534" y="1380"/>
                  <a:pt x="4509" y="1344"/>
                </a:cubicBezTo>
                <a:cubicBezTo>
                  <a:pt x="4491" y="1270"/>
                  <a:pt x="4460" y="1206"/>
                  <a:pt x="4418" y="1143"/>
                </a:cubicBezTo>
                <a:cubicBezTo>
                  <a:pt x="4403" y="1120"/>
                  <a:pt x="4396" y="1093"/>
                  <a:pt x="4381" y="1070"/>
                </a:cubicBezTo>
                <a:cubicBezTo>
                  <a:pt x="4369" y="1052"/>
                  <a:pt x="4345" y="1015"/>
                  <a:pt x="4345" y="1015"/>
                </a:cubicBezTo>
                <a:cubicBezTo>
                  <a:pt x="4334" y="982"/>
                  <a:pt x="4316" y="972"/>
                  <a:pt x="4299" y="942"/>
                </a:cubicBezTo>
                <a:cubicBezTo>
                  <a:pt x="4277" y="903"/>
                  <a:pt x="4256" y="866"/>
                  <a:pt x="4226" y="832"/>
                </a:cubicBezTo>
                <a:cubicBezTo>
                  <a:pt x="4203" y="806"/>
                  <a:pt x="4172" y="788"/>
                  <a:pt x="4153" y="759"/>
                </a:cubicBezTo>
                <a:cubicBezTo>
                  <a:pt x="4114" y="698"/>
                  <a:pt x="4065" y="645"/>
                  <a:pt x="4025" y="585"/>
                </a:cubicBezTo>
                <a:cubicBezTo>
                  <a:pt x="4019" y="576"/>
                  <a:pt x="4005" y="574"/>
                  <a:pt x="3997" y="567"/>
                </a:cubicBezTo>
                <a:cubicBezTo>
                  <a:pt x="3960" y="535"/>
                  <a:pt x="3922" y="492"/>
                  <a:pt x="3888" y="457"/>
                </a:cubicBezTo>
                <a:cubicBezTo>
                  <a:pt x="3854" y="422"/>
                  <a:pt x="3793" y="394"/>
                  <a:pt x="3751" y="366"/>
                </a:cubicBezTo>
                <a:cubicBezTo>
                  <a:pt x="3676" y="316"/>
                  <a:pt x="3643" y="268"/>
                  <a:pt x="3549" y="238"/>
                </a:cubicBezTo>
                <a:cubicBezTo>
                  <a:pt x="3517" y="215"/>
                  <a:pt x="3478" y="196"/>
                  <a:pt x="3440" y="183"/>
                </a:cubicBezTo>
                <a:cubicBezTo>
                  <a:pt x="3257" y="0"/>
                  <a:pt x="2826" y="85"/>
                  <a:pt x="2663" y="82"/>
                </a:cubicBezTo>
                <a:cubicBezTo>
                  <a:pt x="2478" y="56"/>
                  <a:pt x="2621" y="73"/>
                  <a:pt x="2233" y="73"/>
                </a:cubicBezTo>
              </a:path>
            </a:pathLst>
          </a:custGeom>
          <a:solidFill>
            <a:schemeClr val="tx1"/>
          </a:solidFill>
          <a:ln w="57150" cap="flat" cmpd="sng">
            <a:solidFill>
              <a:schemeClr val="bg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6731" name="Freeform 11"/>
          <p:cNvSpPr>
            <a:spLocks/>
          </p:cNvSpPr>
          <p:nvPr/>
        </p:nvSpPr>
        <p:spPr bwMode="auto">
          <a:xfrm>
            <a:off x="5195888" y="2670175"/>
            <a:ext cx="188912" cy="3048000"/>
          </a:xfrm>
          <a:custGeom>
            <a:avLst/>
            <a:gdLst/>
            <a:ahLst/>
            <a:cxnLst>
              <a:cxn ang="0">
                <a:pos x="119" y="0"/>
              </a:cxn>
              <a:cxn ang="0">
                <a:pos x="92" y="1033"/>
              </a:cxn>
              <a:cxn ang="0">
                <a:pos x="92" y="1920"/>
              </a:cxn>
            </a:cxnLst>
            <a:rect l="0" t="0" r="r" b="b"/>
            <a:pathLst>
              <a:path w="119" h="1920">
                <a:moveTo>
                  <a:pt x="119" y="0"/>
                </a:moveTo>
                <a:cubicBezTo>
                  <a:pt x="0" y="364"/>
                  <a:pt x="97" y="49"/>
                  <a:pt x="92" y="1033"/>
                </a:cubicBezTo>
                <a:cubicBezTo>
                  <a:pt x="91" y="1329"/>
                  <a:pt x="92" y="1624"/>
                  <a:pt x="92" y="1920"/>
                </a:cubicBezTo>
              </a:path>
            </a:pathLst>
          </a:custGeom>
          <a:noFill/>
          <a:ln w="38100" cap="flat" cmpd="sng">
            <a:solidFill>
              <a:schemeClr val="bg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6732" name="Freeform 12"/>
          <p:cNvSpPr>
            <a:spLocks/>
          </p:cNvSpPr>
          <p:nvPr/>
        </p:nvSpPr>
        <p:spPr bwMode="auto">
          <a:xfrm>
            <a:off x="3279775" y="3294063"/>
            <a:ext cx="115888" cy="2555875"/>
          </a:xfrm>
          <a:custGeom>
            <a:avLst/>
            <a:gdLst/>
            <a:ahLst/>
            <a:cxnLst>
              <a:cxn ang="0">
                <a:pos x="73" y="0"/>
              </a:cxn>
              <a:cxn ang="0">
                <a:pos x="46" y="192"/>
              </a:cxn>
              <a:cxn ang="0">
                <a:pos x="0" y="503"/>
              </a:cxn>
              <a:cxn ang="0">
                <a:pos x="19" y="1610"/>
              </a:cxn>
            </a:cxnLst>
            <a:rect l="0" t="0" r="r" b="b"/>
            <a:pathLst>
              <a:path w="73" h="1610">
                <a:moveTo>
                  <a:pt x="73" y="0"/>
                </a:moveTo>
                <a:cubicBezTo>
                  <a:pt x="68" y="78"/>
                  <a:pt x="68" y="125"/>
                  <a:pt x="46" y="192"/>
                </a:cubicBezTo>
                <a:cubicBezTo>
                  <a:pt x="33" y="296"/>
                  <a:pt x="33" y="403"/>
                  <a:pt x="0" y="503"/>
                </a:cubicBezTo>
                <a:cubicBezTo>
                  <a:pt x="7" y="944"/>
                  <a:pt x="19" y="1169"/>
                  <a:pt x="19" y="1610"/>
                </a:cubicBezTo>
              </a:path>
            </a:pathLst>
          </a:custGeom>
          <a:noFill/>
          <a:ln w="38100" cap="flat" cmpd="sng">
            <a:solidFill>
              <a:schemeClr val="bg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6733" name="Freeform 13"/>
          <p:cNvSpPr>
            <a:spLocks/>
          </p:cNvSpPr>
          <p:nvPr/>
        </p:nvSpPr>
        <p:spPr bwMode="auto">
          <a:xfrm>
            <a:off x="7010400" y="3090863"/>
            <a:ext cx="420688" cy="3019425"/>
          </a:xfrm>
          <a:custGeom>
            <a:avLst/>
            <a:gdLst/>
            <a:ahLst/>
            <a:cxnLst>
              <a:cxn ang="0">
                <a:pos x="265" y="0"/>
              </a:cxn>
              <a:cxn ang="0">
                <a:pos x="201" y="92"/>
              </a:cxn>
              <a:cxn ang="0">
                <a:pos x="183" y="128"/>
              </a:cxn>
              <a:cxn ang="0">
                <a:pos x="146" y="174"/>
              </a:cxn>
              <a:cxn ang="0">
                <a:pos x="91" y="348"/>
              </a:cxn>
              <a:cxn ang="0">
                <a:pos x="27" y="695"/>
              </a:cxn>
              <a:cxn ang="0">
                <a:pos x="18" y="750"/>
              </a:cxn>
              <a:cxn ang="0">
                <a:pos x="0" y="842"/>
              </a:cxn>
              <a:cxn ang="0">
                <a:pos x="9" y="1902"/>
              </a:cxn>
            </a:cxnLst>
            <a:rect l="0" t="0" r="r" b="b"/>
            <a:pathLst>
              <a:path w="265" h="1902">
                <a:moveTo>
                  <a:pt x="265" y="0"/>
                </a:moveTo>
                <a:cubicBezTo>
                  <a:pt x="246" y="39"/>
                  <a:pt x="225" y="58"/>
                  <a:pt x="201" y="92"/>
                </a:cubicBezTo>
                <a:cubicBezTo>
                  <a:pt x="193" y="103"/>
                  <a:pt x="190" y="117"/>
                  <a:pt x="183" y="128"/>
                </a:cubicBezTo>
                <a:cubicBezTo>
                  <a:pt x="172" y="144"/>
                  <a:pt x="158" y="159"/>
                  <a:pt x="146" y="174"/>
                </a:cubicBezTo>
                <a:cubicBezTo>
                  <a:pt x="131" y="235"/>
                  <a:pt x="102" y="287"/>
                  <a:pt x="91" y="348"/>
                </a:cubicBezTo>
                <a:cubicBezTo>
                  <a:pt x="71" y="464"/>
                  <a:pt x="66" y="583"/>
                  <a:pt x="27" y="695"/>
                </a:cubicBezTo>
                <a:cubicBezTo>
                  <a:pt x="24" y="713"/>
                  <a:pt x="21" y="732"/>
                  <a:pt x="18" y="750"/>
                </a:cubicBezTo>
                <a:cubicBezTo>
                  <a:pt x="12" y="781"/>
                  <a:pt x="0" y="842"/>
                  <a:pt x="0" y="842"/>
                </a:cubicBezTo>
                <a:cubicBezTo>
                  <a:pt x="12" y="1573"/>
                  <a:pt x="9" y="1219"/>
                  <a:pt x="9" y="1902"/>
                </a:cubicBezTo>
              </a:path>
            </a:pathLst>
          </a:custGeom>
          <a:noFill/>
          <a:ln w="38100" cap="flat" cmpd="sng">
            <a:solidFill>
              <a:schemeClr val="bg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6734" name="Freeform 14"/>
          <p:cNvSpPr>
            <a:spLocks/>
          </p:cNvSpPr>
          <p:nvPr/>
        </p:nvSpPr>
        <p:spPr bwMode="auto">
          <a:xfrm>
            <a:off x="1566863" y="4310063"/>
            <a:ext cx="7345362" cy="2540000"/>
          </a:xfrm>
          <a:custGeom>
            <a:avLst/>
            <a:gdLst/>
            <a:ahLst/>
            <a:cxnLst>
              <a:cxn ang="0">
                <a:pos x="0" y="1317"/>
              </a:cxn>
              <a:cxn ang="0">
                <a:pos x="37" y="1134"/>
              </a:cxn>
              <a:cxn ang="0">
                <a:pos x="64" y="1070"/>
              </a:cxn>
              <a:cxn ang="0">
                <a:pos x="110" y="1024"/>
              </a:cxn>
              <a:cxn ang="0">
                <a:pos x="183" y="960"/>
              </a:cxn>
              <a:cxn ang="0">
                <a:pos x="384" y="805"/>
              </a:cxn>
              <a:cxn ang="0">
                <a:pos x="558" y="668"/>
              </a:cxn>
              <a:cxn ang="0">
                <a:pos x="631" y="567"/>
              </a:cxn>
              <a:cxn ang="0">
                <a:pos x="640" y="540"/>
              </a:cxn>
              <a:cxn ang="0">
                <a:pos x="695" y="503"/>
              </a:cxn>
              <a:cxn ang="0">
                <a:pos x="732" y="421"/>
              </a:cxn>
              <a:cxn ang="0">
                <a:pos x="869" y="330"/>
              </a:cxn>
              <a:cxn ang="0">
                <a:pos x="915" y="320"/>
              </a:cxn>
              <a:cxn ang="0">
                <a:pos x="970" y="302"/>
              </a:cxn>
              <a:cxn ang="0">
                <a:pos x="997" y="284"/>
              </a:cxn>
              <a:cxn ang="0">
                <a:pos x="1052" y="266"/>
              </a:cxn>
              <a:cxn ang="0">
                <a:pos x="1143" y="220"/>
              </a:cxn>
              <a:cxn ang="0">
                <a:pos x="1326" y="156"/>
              </a:cxn>
              <a:cxn ang="0">
                <a:pos x="1692" y="64"/>
              </a:cxn>
              <a:cxn ang="0">
                <a:pos x="1994" y="0"/>
              </a:cxn>
              <a:cxn ang="0">
                <a:pos x="3091" y="10"/>
              </a:cxn>
              <a:cxn ang="0">
                <a:pos x="3219" y="46"/>
              </a:cxn>
              <a:cxn ang="0">
                <a:pos x="3347" y="110"/>
              </a:cxn>
              <a:cxn ang="0">
                <a:pos x="3484" y="220"/>
              </a:cxn>
              <a:cxn ang="0">
                <a:pos x="3520" y="238"/>
              </a:cxn>
              <a:cxn ang="0">
                <a:pos x="3548" y="266"/>
              </a:cxn>
              <a:cxn ang="0">
                <a:pos x="3685" y="366"/>
              </a:cxn>
              <a:cxn ang="0">
                <a:pos x="3822" y="503"/>
              </a:cxn>
              <a:cxn ang="0">
                <a:pos x="3923" y="604"/>
              </a:cxn>
              <a:cxn ang="0">
                <a:pos x="4023" y="714"/>
              </a:cxn>
              <a:cxn ang="0">
                <a:pos x="4133" y="842"/>
              </a:cxn>
              <a:cxn ang="0">
                <a:pos x="4298" y="1061"/>
              </a:cxn>
              <a:cxn ang="0">
                <a:pos x="4380" y="1180"/>
              </a:cxn>
              <a:cxn ang="0">
                <a:pos x="4563" y="1427"/>
              </a:cxn>
              <a:cxn ang="0">
                <a:pos x="4572" y="1472"/>
              </a:cxn>
              <a:cxn ang="0">
                <a:pos x="4627" y="1600"/>
              </a:cxn>
            </a:cxnLst>
            <a:rect l="0" t="0" r="r" b="b"/>
            <a:pathLst>
              <a:path w="4627" h="1600">
                <a:moveTo>
                  <a:pt x="0" y="1317"/>
                </a:moveTo>
                <a:cubicBezTo>
                  <a:pt x="9" y="1197"/>
                  <a:pt x="0" y="1210"/>
                  <a:pt x="37" y="1134"/>
                </a:cubicBezTo>
                <a:cubicBezTo>
                  <a:pt x="52" y="1103"/>
                  <a:pt x="39" y="1102"/>
                  <a:pt x="64" y="1070"/>
                </a:cubicBezTo>
                <a:cubicBezTo>
                  <a:pt x="77" y="1053"/>
                  <a:pt x="98" y="1042"/>
                  <a:pt x="110" y="1024"/>
                </a:cubicBezTo>
                <a:cubicBezTo>
                  <a:pt x="131" y="992"/>
                  <a:pt x="147" y="973"/>
                  <a:pt x="183" y="960"/>
                </a:cubicBezTo>
                <a:cubicBezTo>
                  <a:pt x="241" y="905"/>
                  <a:pt x="318" y="850"/>
                  <a:pt x="384" y="805"/>
                </a:cubicBezTo>
                <a:cubicBezTo>
                  <a:pt x="444" y="764"/>
                  <a:pt x="497" y="709"/>
                  <a:pt x="558" y="668"/>
                </a:cubicBezTo>
                <a:cubicBezTo>
                  <a:pt x="582" y="633"/>
                  <a:pt x="602" y="598"/>
                  <a:pt x="631" y="567"/>
                </a:cubicBezTo>
                <a:cubicBezTo>
                  <a:pt x="634" y="558"/>
                  <a:pt x="633" y="547"/>
                  <a:pt x="640" y="540"/>
                </a:cubicBezTo>
                <a:cubicBezTo>
                  <a:pt x="656" y="524"/>
                  <a:pt x="695" y="503"/>
                  <a:pt x="695" y="503"/>
                </a:cubicBezTo>
                <a:cubicBezTo>
                  <a:pt x="704" y="477"/>
                  <a:pt x="711" y="442"/>
                  <a:pt x="732" y="421"/>
                </a:cubicBezTo>
                <a:cubicBezTo>
                  <a:pt x="770" y="383"/>
                  <a:pt x="825" y="359"/>
                  <a:pt x="869" y="330"/>
                </a:cubicBezTo>
                <a:cubicBezTo>
                  <a:pt x="882" y="321"/>
                  <a:pt x="900" y="324"/>
                  <a:pt x="915" y="320"/>
                </a:cubicBezTo>
                <a:cubicBezTo>
                  <a:pt x="934" y="315"/>
                  <a:pt x="970" y="302"/>
                  <a:pt x="970" y="302"/>
                </a:cubicBezTo>
                <a:cubicBezTo>
                  <a:pt x="979" y="296"/>
                  <a:pt x="987" y="288"/>
                  <a:pt x="997" y="284"/>
                </a:cubicBezTo>
                <a:cubicBezTo>
                  <a:pt x="1015" y="276"/>
                  <a:pt x="1052" y="266"/>
                  <a:pt x="1052" y="266"/>
                </a:cubicBezTo>
                <a:cubicBezTo>
                  <a:pt x="1079" y="238"/>
                  <a:pt x="1106" y="229"/>
                  <a:pt x="1143" y="220"/>
                </a:cubicBezTo>
                <a:cubicBezTo>
                  <a:pt x="1198" y="185"/>
                  <a:pt x="1265" y="176"/>
                  <a:pt x="1326" y="156"/>
                </a:cubicBezTo>
                <a:cubicBezTo>
                  <a:pt x="1407" y="94"/>
                  <a:pt x="1588" y="77"/>
                  <a:pt x="1692" y="64"/>
                </a:cubicBezTo>
                <a:cubicBezTo>
                  <a:pt x="1788" y="32"/>
                  <a:pt x="1894" y="18"/>
                  <a:pt x="1994" y="0"/>
                </a:cubicBezTo>
                <a:cubicBezTo>
                  <a:pt x="2360" y="3"/>
                  <a:pt x="2725" y="4"/>
                  <a:pt x="3091" y="10"/>
                </a:cubicBezTo>
                <a:cubicBezTo>
                  <a:pt x="3135" y="11"/>
                  <a:pt x="3219" y="46"/>
                  <a:pt x="3219" y="46"/>
                </a:cubicBezTo>
                <a:cubicBezTo>
                  <a:pt x="3257" y="72"/>
                  <a:pt x="3303" y="96"/>
                  <a:pt x="3347" y="110"/>
                </a:cubicBezTo>
                <a:cubicBezTo>
                  <a:pt x="3398" y="145"/>
                  <a:pt x="3436" y="182"/>
                  <a:pt x="3484" y="220"/>
                </a:cubicBezTo>
                <a:cubicBezTo>
                  <a:pt x="3495" y="228"/>
                  <a:pt x="3509" y="230"/>
                  <a:pt x="3520" y="238"/>
                </a:cubicBezTo>
                <a:cubicBezTo>
                  <a:pt x="3531" y="246"/>
                  <a:pt x="3537" y="258"/>
                  <a:pt x="3548" y="266"/>
                </a:cubicBezTo>
                <a:cubicBezTo>
                  <a:pt x="3593" y="298"/>
                  <a:pt x="3645" y="326"/>
                  <a:pt x="3685" y="366"/>
                </a:cubicBezTo>
                <a:cubicBezTo>
                  <a:pt x="3731" y="412"/>
                  <a:pt x="3769" y="463"/>
                  <a:pt x="3822" y="503"/>
                </a:cubicBezTo>
                <a:cubicBezTo>
                  <a:pt x="3849" y="545"/>
                  <a:pt x="3884" y="574"/>
                  <a:pt x="3923" y="604"/>
                </a:cubicBezTo>
                <a:cubicBezTo>
                  <a:pt x="3958" y="664"/>
                  <a:pt x="3982" y="664"/>
                  <a:pt x="4023" y="714"/>
                </a:cubicBezTo>
                <a:cubicBezTo>
                  <a:pt x="4060" y="760"/>
                  <a:pt x="4093" y="800"/>
                  <a:pt x="4133" y="842"/>
                </a:cubicBezTo>
                <a:cubicBezTo>
                  <a:pt x="4161" y="927"/>
                  <a:pt x="4247" y="988"/>
                  <a:pt x="4298" y="1061"/>
                </a:cubicBezTo>
                <a:cubicBezTo>
                  <a:pt x="4313" y="1106"/>
                  <a:pt x="4352" y="1143"/>
                  <a:pt x="4380" y="1180"/>
                </a:cubicBezTo>
                <a:cubicBezTo>
                  <a:pt x="4441" y="1262"/>
                  <a:pt x="4491" y="1355"/>
                  <a:pt x="4563" y="1427"/>
                </a:cubicBezTo>
                <a:cubicBezTo>
                  <a:pt x="4566" y="1442"/>
                  <a:pt x="4566" y="1458"/>
                  <a:pt x="4572" y="1472"/>
                </a:cubicBezTo>
                <a:cubicBezTo>
                  <a:pt x="4594" y="1521"/>
                  <a:pt x="4627" y="1542"/>
                  <a:pt x="4627" y="1600"/>
                </a:cubicBezTo>
              </a:path>
            </a:pathLst>
          </a:custGeom>
          <a:noFill/>
          <a:ln w="38100" cap="flat" cmpd="sng">
            <a:solidFill>
              <a:schemeClr val="bg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6735" name="Oval 15"/>
          <p:cNvSpPr>
            <a:spLocks noChangeArrowheads="1"/>
          </p:cNvSpPr>
          <p:nvPr/>
        </p:nvSpPr>
        <p:spPr bwMode="auto">
          <a:xfrm>
            <a:off x="2743200" y="1295400"/>
            <a:ext cx="1981200" cy="1524000"/>
          </a:xfrm>
          <a:prstGeom prst="ellipse">
            <a:avLst/>
          </a:prstGeom>
          <a:solidFill>
            <a:schemeClr val="tx1"/>
          </a:solidFill>
          <a:ln w="28575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6736" name="Oval 16"/>
          <p:cNvSpPr>
            <a:spLocks noChangeArrowheads="1"/>
          </p:cNvSpPr>
          <p:nvPr/>
        </p:nvSpPr>
        <p:spPr bwMode="auto">
          <a:xfrm>
            <a:off x="5638800" y="990600"/>
            <a:ext cx="1981200" cy="1524000"/>
          </a:xfrm>
          <a:prstGeom prst="ellipse">
            <a:avLst/>
          </a:prstGeom>
          <a:solidFill>
            <a:schemeClr val="tx1"/>
          </a:solidFill>
          <a:ln w="28575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6737" name="Oval 17"/>
          <p:cNvSpPr>
            <a:spLocks noChangeArrowheads="1"/>
          </p:cNvSpPr>
          <p:nvPr/>
        </p:nvSpPr>
        <p:spPr bwMode="auto">
          <a:xfrm>
            <a:off x="3810000" y="2362200"/>
            <a:ext cx="533400" cy="3810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6738" name="Oval 18"/>
          <p:cNvSpPr>
            <a:spLocks noChangeArrowheads="1"/>
          </p:cNvSpPr>
          <p:nvPr/>
        </p:nvSpPr>
        <p:spPr bwMode="auto">
          <a:xfrm>
            <a:off x="5943600" y="1905000"/>
            <a:ext cx="533400" cy="3810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6739" name="Freeform 19"/>
          <p:cNvSpPr>
            <a:spLocks/>
          </p:cNvSpPr>
          <p:nvPr/>
        </p:nvSpPr>
        <p:spPr bwMode="auto">
          <a:xfrm>
            <a:off x="1349375" y="6256338"/>
            <a:ext cx="436563" cy="4365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3" y="137"/>
              </a:cxn>
              <a:cxn ang="0">
                <a:pos x="238" y="265"/>
              </a:cxn>
              <a:cxn ang="0">
                <a:pos x="275" y="274"/>
              </a:cxn>
            </a:cxnLst>
            <a:rect l="0" t="0" r="r" b="b"/>
            <a:pathLst>
              <a:path w="275" h="275">
                <a:moveTo>
                  <a:pt x="0" y="0"/>
                </a:moveTo>
                <a:cubicBezTo>
                  <a:pt x="16" y="48"/>
                  <a:pt x="47" y="101"/>
                  <a:pt x="83" y="137"/>
                </a:cubicBezTo>
                <a:cubicBezTo>
                  <a:pt x="115" y="234"/>
                  <a:pt x="150" y="240"/>
                  <a:pt x="238" y="265"/>
                </a:cubicBezTo>
                <a:cubicBezTo>
                  <a:pt x="274" y="275"/>
                  <a:pt x="254" y="274"/>
                  <a:pt x="275" y="274"/>
                </a:cubicBezTo>
              </a:path>
            </a:pathLst>
          </a:custGeom>
          <a:noFill/>
          <a:ln w="76200" cap="flat" cmpd="sng">
            <a:solidFill>
              <a:schemeClr val="bg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6740" name="Freeform 20"/>
          <p:cNvSpPr>
            <a:spLocks/>
          </p:cNvSpPr>
          <p:nvPr/>
        </p:nvSpPr>
        <p:spPr bwMode="auto">
          <a:xfrm>
            <a:off x="8562975" y="6473825"/>
            <a:ext cx="450850" cy="609600"/>
          </a:xfrm>
          <a:custGeom>
            <a:avLst/>
            <a:gdLst/>
            <a:ahLst/>
            <a:cxnLst>
              <a:cxn ang="0">
                <a:pos x="284" y="0"/>
              </a:cxn>
              <a:cxn ang="0">
                <a:pos x="247" y="128"/>
              </a:cxn>
              <a:cxn ang="0">
                <a:pos x="101" y="311"/>
              </a:cxn>
              <a:cxn ang="0">
                <a:pos x="0" y="384"/>
              </a:cxn>
            </a:cxnLst>
            <a:rect l="0" t="0" r="r" b="b"/>
            <a:pathLst>
              <a:path w="284" h="384">
                <a:moveTo>
                  <a:pt x="284" y="0"/>
                </a:moveTo>
                <a:cubicBezTo>
                  <a:pt x="270" y="41"/>
                  <a:pt x="268" y="90"/>
                  <a:pt x="247" y="128"/>
                </a:cubicBezTo>
                <a:cubicBezTo>
                  <a:pt x="210" y="196"/>
                  <a:pt x="150" y="251"/>
                  <a:pt x="101" y="311"/>
                </a:cubicBezTo>
                <a:cubicBezTo>
                  <a:pt x="71" y="348"/>
                  <a:pt x="53" y="384"/>
                  <a:pt x="0" y="384"/>
                </a:cubicBezTo>
              </a:path>
            </a:pathLst>
          </a:custGeom>
          <a:noFill/>
          <a:ln w="76200" cap="flat" cmpd="sng">
            <a:solidFill>
              <a:schemeClr val="bg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6741" name="Oval 21"/>
          <p:cNvSpPr>
            <a:spLocks noChangeArrowheads="1"/>
          </p:cNvSpPr>
          <p:nvPr/>
        </p:nvSpPr>
        <p:spPr bwMode="auto">
          <a:xfrm>
            <a:off x="3962400" y="2514600"/>
            <a:ext cx="228600" cy="1524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6742" name="Oval 22"/>
          <p:cNvSpPr>
            <a:spLocks noChangeArrowheads="1"/>
          </p:cNvSpPr>
          <p:nvPr/>
        </p:nvSpPr>
        <p:spPr bwMode="auto">
          <a:xfrm>
            <a:off x="6019800" y="2057400"/>
            <a:ext cx="228600" cy="152400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5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304800"/>
            <a:ext cx="8839200" cy="5821363"/>
          </a:xfrm>
        </p:spPr>
        <p:txBody>
          <a:bodyPr/>
          <a:lstStyle/>
          <a:p>
            <a:r>
              <a:rPr lang="en-US">
                <a:solidFill>
                  <a:srgbClr val="CC9900"/>
                </a:solidFill>
              </a:rPr>
              <a:t>Activity! Making folds.</a:t>
            </a:r>
          </a:p>
          <a:p>
            <a:pPr lvl="1"/>
            <a:r>
              <a:rPr lang="en-US">
                <a:solidFill>
                  <a:schemeClr val="folHlink"/>
                </a:solidFill>
              </a:rPr>
              <a:t>Flatten out layers of different colored clay and lay them on top of each other.</a:t>
            </a:r>
          </a:p>
          <a:p>
            <a:pPr lvl="1"/>
            <a:r>
              <a:rPr lang="en-US">
                <a:solidFill>
                  <a:srgbClr val="FF5050"/>
                </a:solidFill>
              </a:rPr>
              <a:t>Compress clay together from either end.</a:t>
            </a:r>
          </a:p>
          <a:p>
            <a:pPr lvl="1"/>
            <a:r>
              <a:rPr lang="en-US">
                <a:solidFill>
                  <a:srgbClr val="00CC99"/>
                </a:solidFill>
              </a:rPr>
              <a:t>Draw your compression fold in your journal.</a:t>
            </a:r>
          </a:p>
        </p:txBody>
      </p:sp>
      <p:pic>
        <p:nvPicPr>
          <p:cNvPr id="923546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971800"/>
            <a:ext cx="8763000" cy="36576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6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304800"/>
            <a:ext cx="8686800" cy="5821363"/>
          </a:xfrm>
        </p:spPr>
        <p:txBody>
          <a:bodyPr/>
          <a:lstStyle/>
          <a:p>
            <a:r>
              <a:rPr lang="en-US">
                <a:solidFill>
                  <a:srgbClr val="CC9900"/>
                </a:solidFill>
              </a:rPr>
              <a:t>Activity! Making folds.</a:t>
            </a:r>
          </a:p>
          <a:p>
            <a:pPr lvl="1"/>
            <a:r>
              <a:rPr lang="en-US">
                <a:solidFill>
                  <a:schemeClr val="folHlink"/>
                </a:solidFill>
              </a:rPr>
              <a:t>Flatten out layers of different colored clay and lay them on top of each other.</a:t>
            </a:r>
          </a:p>
          <a:p>
            <a:pPr lvl="1"/>
            <a:r>
              <a:rPr lang="en-US">
                <a:solidFill>
                  <a:srgbClr val="FF5050"/>
                </a:solidFill>
              </a:rPr>
              <a:t>Compress clay together from either end.</a:t>
            </a:r>
          </a:p>
          <a:p>
            <a:pPr lvl="1"/>
            <a:r>
              <a:rPr lang="en-US">
                <a:solidFill>
                  <a:srgbClr val="00CC99"/>
                </a:solidFill>
              </a:rPr>
              <a:t>Draw your compression fold in your journal.</a:t>
            </a:r>
          </a:p>
        </p:txBody>
      </p:sp>
      <p:pic>
        <p:nvPicPr>
          <p:cNvPr id="923648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971800"/>
            <a:ext cx="8753475" cy="36576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9236486" name="Text Box 6"/>
          <p:cNvSpPr txBox="1">
            <a:spLocks noChangeArrowheads="1"/>
          </p:cNvSpPr>
          <p:nvPr/>
        </p:nvSpPr>
        <p:spPr bwMode="auto">
          <a:xfrm>
            <a:off x="457200" y="3124200"/>
            <a:ext cx="81534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/>
              <a:t>Compression Fold </a:t>
            </a:r>
          </a:p>
        </p:txBody>
      </p:sp>
      <p:sp>
        <p:nvSpPr>
          <p:cNvPr id="9236487" name="Text Box 7"/>
          <p:cNvSpPr txBox="1">
            <a:spLocks noChangeArrowheads="1"/>
          </p:cNvSpPr>
          <p:nvPr/>
        </p:nvSpPr>
        <p:spPr bwMode="auto">
          <a:xfrm>
            <a:off x="1371600" y="4191000"/>
            <a:ext cx="6477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/>
              <a:t>Anticline</a:t>
            </a:r>
          </a:p>
        </p:txBody>
      </p:sp>
      <p:sp>
        <p:nvSpPr>
          <p:cNvPr id="9236488" name="Freeform 8"/>
          <p:cNvSpPr>
            <a:spLocks/>
          </p:cNvSpPr>
          <p:nvPr/>
        </p:nvSpPr>
        <p:spPr bwMode="auto">
          <a:xfrm>
            <a:off x="2743200" y="5035550"/>
            <a:ext cx="3124200" cy="1162050"/>
          </a:xfrm>
          <a:custGeom>
            <a:avLst/>
            <a:gdLst/>
            <a:ahLst/>
            <a:cxnLst>
              <a:cxn ang="0">
                <a:pos x="0" y="485"/>
              </a:cxn>
              <a:cxn ang="0">
                <a:pos x="55" y="412"/>
              </a:cxn>
              <a:cxn ang="0">
                <a:pos x="83" y="284"/>
              </a:cxn>
              <a:cxn ang="0">
                <a:pos x="128" y="238"/>
              </a:cxn>
              <a:cxn ang="0">
                <a:pos x="202" y="147"/>
              </a:cxn>
              <a:cxn ang="0">
                <a:pos x="211" y="119"/>
              </a:cxn>
              <a:cxn ang="0">
                <a:pos x="247" y="65"/>
              </a:cxn>
              <a:cxn ang="0">
                <a:pos x="311" y="19"/>
              </a:cxn>
              <a:cxn ang="0">
                <a:pos x="339" y="10"/>
              </a:cxn>
              <a:cxn ang="0">
                <a:pos x="732" y="37"/>
              </a:cxn>
              <a:cxn ang="0">
                <a:pos x="933" y="211"/>
              </a:cxn>
              <a:cxn ang="0">
                <a:pos x="960" y="257"/>
              </a:cxn>
              <a:cxn ang="0">
                <a:pos x="997" y="330"/>
              </a:cxn>
              <a:cxn ang="0">
                <a:pos x="1034" y="403"/>
              </a:cxn>
              <a:cxn ang="0">
                <a:pos x="1043" y="430"/>
              </a:cxn>
              <a:cxn ang="0">
                <a:pos x="1061" y="449"/>
              </a:cxn>
              <a:cxn ang="0">
                <a:pos x="1098" y="540"/>
              </a:cxn>
              <a:cxn ang="0">
                <a:pos x="1143" y="631"/>
              </a:cxn>
              <a:cxn ang="0">
                <a:pos x="1143" y="732"/>
              </a:cxn>
            </a:cxnLst>
            <a:rect l="0" t="0" r="r" b="b"/>
            <a:pathLst>
              <a:path w="1145" h="732">
                <a:moveTo>
                  <a:pt x="0" y="485"/>
                </a:moveTo>
                <a:cubicBezTo>
                  <a:pt x="33" y="464"/>
                  <a:pt x="43" y="449"/>
                  <a:pt x="55" y="412"/>
                </a:cubicBezTo>
                <a:cubicBezTo>
                  <a:pt x="66" y="320"/>
                  <a:pt x="56" y="362"/>
                  <a:pt x="83" y="284"/>
                </a:cubicBezTo>
                <a:cubicBezTo>
                  <a:pt x="93" y="256"/>
                  <a:pt x="107" y="255"/>
                  <a:pt x="128" y="238"/>
                </a:cubicBezTo>
                <a:cubicBezTo>
                  <a:pt x="157" y="215"/>
                  <a:pt x="181" y="177"/>
                  <a:pt x="202" y="147"/>
                </a:cubicBezTo>
                <a:cubicBezTo>
                  <a:pt x="205" y="138"/>
                  <a:pt x="206" y="128"/>
                  <a:pt x="211" y="119"/>
                </a:cubicBezTo>
                <a:cubicBezTo>
                  <a:pt x="221" y="100"/>
                  <a:pt x="247" y="65"/>
                  <a:pt x="247" y="65"/>
                </a:cubicBezTo>
                <a:cubicBezTo>
                  <a:pt x="262" y="19"/>
                  <a:pt x="247" y="40"/>
                  <a:pt x="311" y="19"/>
                </a:cubicBezTo>
                <a:cubicBezTo>
                  <a:pt x="320" y="16"/>
                  <a:pt x="339" y="10"/>
                  <a:pt x="339" y="10"/>
                </a:cubicBezTo>
                <a:cubicBezTo>
                  <a:pt x="617" y="18"/>
                  <a:pt x="579" y="0"/>
                  <a:pt x="732" y="37"/>
                </a:cubicBezTo>
                <a:cubicBezTo>
                  <a:pt x="808" y="88"/>
                  <a:pt x="858" y="161"/>
                  <a:pt x="933" y="211"/>
                </a:cubicBezTo>
                <a:cubicBezTo>
                  <a:pt x="956" y="281"/>
                  <a:pt x="925" y="199"/>
                  <a:pt x="960" y="257"/>
                </a:cubicBezTo>
                <a:cubicBezTo>
                  <a:pt x="976" y="284"/>
                  <a:pt x="974" y="306"/>
                  <a:pt x="997" y="330"/>
                </a:cubicBezTo>
                <a:cubicBezTo>
                  <a:pt x="1018" y="393"/>
                  <a:pt x="1001" y="372"/>
                  <a:pt x="1034" y="403"/>
                </a:cubicBezTo>
                <a:cubicBezTo>
                  <a:pt x="1037" y="412"/>
                  <a:pt x="1038" y="422"/>
                  <a:pt x="1043" y="430"/>
                </a:cubicBezTo>
                <a:cubicBezTo>
                  <a:pt x="1047" y="438"/>
                  <a:pt x="1057" y="441"/>
                  <a:pt x="1061" y="449"/>
                </a:cubicBezTo>
                <a:cubicBezTo>
                  <a:pt x="1075" y="478"/>
                  <a:pt x="1083" y="511"/>
                  <a:pt x="1098" y="540"/>
                </a:cubicBezTo>
                <a:cubicBezTo>
                  <a:pt x="1113" y="568"/>
                  <a:pt x="1141" y="597"/>
                  <a:pt x="1143" y="631"/>
                </a:cubicBezTo>
                <a:cubicBezTo>
                  <a:pt x="1145" y="665"/>
                  <a:pt x="1143" y="698"/>
                  <a:pt x="1143" y="732"/>
                </a:cubicBezTo>
              </a:path>
            </a:pathLst>
          </a:custGeom>
          <a:noFill/>
          <a:ln w="762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5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61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615045" name="Picture 5" descr="http://www.geology.pitt.edu/GeoSites/Bakerstown%20normal%20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64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229600" cy="5749925"/>
          </a:xfrm>
        </p:spPr>
        <p:txBody>
          <a:bodyPr/>
          <a:lstStyle/>
          <a:p>
            <a:endParaRPr lang="en-US"/>
          </a:p>
        </p:txBody>
      </p:sp>
      <p:pic>
        <p:nvPicPr>
          <p:cNvPr id="964613" name="Picture 5" descr="faul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20200" cy="6829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64616" name="Oval 8"/>
          <p:cNvSpPr>
            <a:spLocks noChangeArrowheads="1"/>
          </p:cNvSpPr>
          <p:nvPr/>
        </p:nvSpPr>
        <p:spPr bwMode="auto">
          <a:xfrm>
            <a:off x="2667000" y="2209800"/>
            <a:ext cx="762000" cy="4572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64617" name="Text Box 9"/>
          <p:cNvSpPr txBox="1">
            <a:spLocks noChangeArrowheads="1"/>
          </p:cNvSpPr>
          <p:nvPr/>
        </p:nvSpPr>
        <p:spPr bwMode="auto">
          <a:xfrm>
            <a:off x="304800" y="381000"/>
            <a:ext cx="8610600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>
                <a:solidFill>
                  <a:schemeClr val="bg1"/>
                </a:solidFill>
              </a:rPr>
              <a:t>How large is this Fault?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3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813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229600" cy="5749925"/>
          </a:xfrm>
        </p:spPr>
        <p:txBody>
          <a:bodyPr/>
          <a:lstStyle/>
          <a:p>
            <a:endParaRPr lang="en-US"/>
          </a:p>
        </p:txBody>
      </p:sp>
      <p:pic>
        <p:nvPicPr>
          <p:cNvPr id="8813572" name="Picture 4" descr="faul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20200" cy="6829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813574" name="Text Box 6"/>
          <p:cNvSpPr txBox="1">
            <a:spLocks noChangeArrowheads="1"/>
          </p:cNvSpPr>
          <p:nvPr/>
        </p:nvSpPr>
        <p:spPr bwMode="auto">
          <a:xfrm>
            <a:off x="304800" y="381000"/>
            <a:ext cx="8610600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>
                <a:solidFill>
                  <a:schemeClr val="bg1"/>
                </a:solidFill>
              </a:rPr>
              <a:t>How large is this Fault?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4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814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229600" cy="5749925"/>
          </a:xfrm>
        </p:spPr>
        <p:txBody>
          <a:bodyPr/>
          <a:lstStyle/>
          <a:p>
            <a:endParaRPr lang="en-US"/>
          </a:p>
        </p:txBody>
      </p:sp>
      <p:pic>
        <p:nvPicPr>
          <p:cNvPr id="8814596" name="Picture 4" descr="faul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20200" cy="6829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814597" name="Text Box 5"/>
          <p:cNvSpPr txBox="1">
            <a:spLocks noChangeArrowheads="1"/>
          </p:cNvSpPr>
          <p:nvPr/>
        </p:nvSpPr>
        <p:spPr bwMode="auto">
          <a:xfrm>
            <a:off x="304800" y="381000"/>
            <a:ext cx="8610600" cy="2147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>
                <a:solidFill>
                  <a:schemeClr val="bg1"/>
                </a:solidFill>
              </a:rPr>
              <a:t>How large is this Fault?</a:t>
            </a:r>
          </a:p>
          <a:p>
            <a:pPr algn="l">
              <a:spcBef>
                <a:spcPct val="50000"/>
              </a:spcBef>
            </a:pPr>
            <a:r>
              <a:rPr lang="en-US" sz="5400">
                <a:solidFill>
                  <a:schemeClr val="bg1"/>
                </a:solidFill>
              </a:rPr>
              <a:t>Small!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5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815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229600" cy="5749925"/>
          </a:xfrm>
        </p:spPr>
        <p:txBody>
          <a:bodyPr/>
          <a:lstStyle/>
          <a:p>
            <a:endParaRPr lang="en-US"/>
          </a:p>
        </p:txBody>
      </p:sp>
      <p:pic>
        <p:nvPicPr>
          <p:cNvPr id="8815620" name="Picture 4" descr="faul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20200" cy="6829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815621" name="Text Box 5"/>
          <p:cNvSpPr txBox="1">
            <a:spLocks noChangeArrowheads="1"/>
          </p:cNvSpPr>
          <p:nvPr/>
        </p:nvSpPr>
        <p:spPr bwMode="auto">
          <a:xfrm>
            <a:off x="304800" y="381000"/>
            <a:ext cx="8610600" cy="5026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>
                <a:solidFill>
                  <a:schemeClr val="bg1"/>
                </a:solidFill>
              </a:rPr>
              <a:t>How large is this Fault?</a:t>
            </a:r>
          </a:p>
          <a:p>
            <a:pPr algn="l">
              <a:spcBef>
                <a:spcPct val="50000"/>
              </a:spcBef>
            </a:pPr>
            <a:r>
              <a:rPr lang="en-US" sz="5400">
                <a:solidFill>
                  <a:schemeClr val="bg1"/>
                </a:solidFill>
              </a:rPr>
              <a:t>Small!</a:t>
            </a:r>
          </a:p>
          <a:p>
            <a:pPr algn="l">
              <a:spcBef>
                <a:spcPct val="50000"/>
              </a:spcBef>
            </a:pPr>
            <a:r>
              <a:rPr lang="en-US" sz="5400">
                <a:solidFill>
                  <a:schemeClr val="bg1"/>
                </a:solidFill>
              </a:rPr>
              <a:t>Geologist provide a size reference when they photograph.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7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8001000" cy="5897563"/>
          </a:xfrm>
        </p:spPr>
        <p:txBody>
          <a:bodyPr/>
          <a:lstStyle/>
          <a:p>
            <a:r>
              <a:rPr lang="en-US"/>
              <a:t>New Area of Focus: Faults and Folds.</a:t>
            </a:r>
          </a:p>
        </p:txBody>
      </p:sp>
      <p:pic>
        <p:nvPicPr>
          <p:cNvPr id="80977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838200"/>
            <a:ext cx="8763000" cy="5838825"/>
          </a:xfrm>
          <a:prstGeom prst="rect">
            <a:avLst/>
          </a:prstGeom>
          <a:noFill/>
          <a:ln w="76200" algn="ctr">
            <a:solidFill>
              <a:schemeClr val="accent2"/>
            </a:solidFill>
            <a:miter lim="800000"/>
            <a:headEnd/>
            <a:tailEnd/>
          </a:ln>
          <a:effectLst/>
        </p:spPr>
      </p:pic>
      <p:sp>
        <p:nvSpPr>
          <p:cNvPr id="8097797" name="Rectangle 5"/>
          <p:cNvSpPr>
            <a:spLocks noChangeArrowheads="1"/>
          </p:cNvSpPr>
          <p:nvPr/>
        </p:nvSpPr>
        <p:spPr bwMode="auto">
          <a:xfrm>
            <a:off x="6477000" y="6629400"/>
            <a:ext cx="2667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800" b="1"/>
              <a:t>Copyright © 2010 Ryan P. Murphy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0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28600"/>
            <a:ext cx="8686800" cy="5897563"/>
          </a:xfrm>
        </p:spPr>
        <p:txBody>
          <a:bodyPr/>
          <a:lstStyle/>
          <a:p>
            <a:r>
              <a:rPr lang="en-US"/>
              <a:t>Activity! Learning about a fault.</a:t>
            </a:r>
          </a:p>
          <a:p>
            <a:pPr lvl="1"/>
            <a:r>
              <a:rPr lang="en-US">
                <a:solidFill>
                  <a:srgbClr val="FF9900"/>
                </a:solidFill>
              </a:rPr>
              <a:t>Each student should be given one Hershey’s Miniatures. </a:t>
            </a:r>
            <a:r>
              <a:rPr lang="en-US">
                <a:solidFill>
                  <a:srgbClr val="FFFF00"/>
                </a:solidFill>
              </a:rPr>
              <a:t>(Mr. Goodbar has peanuts </a:t>
            </a:r>
            <a:r>
              <a:rPr lang="en-US">
                <a:solidFill>
                  <a:srgbClr val="FFFF00"/>
                </a:solidFill>
                <a:sym typeface="Wingdings" pitchFamily="2" charset="2"/>
              </a:rPr>
              <a:t></a:t>
            </a:r>
            <a:r>
              <a:rPr lang="en-US">
                <a:solidFill>
                  <a:srgbClr val="FFFF00"/>
                </a:solidFill>
              </a:rPr>
              <a:t>).</a:t>
            </a:r>
          </a:p>
          <a:p>
            <a:pPr lvl="1"/>
            <a:r>
              <a:rPr lang="en-US">
                <a:solidFill>
                  <a:srgbClr val="66FF66"/>
                </a:solidFill>
              </a:rPr>
              <a:t>Draw a before picture.</a:t>
            </a:r>
          </a:p>
          <a:p>
            <a:pPr lvl="1"/>
            <a:r>
              <a:rPr lang="en-US">
                <a:solidFill>
                  <a:srgbClr val="9966FF"/>
                </a:solidFill>
              </a:rPr>
              <a:t>Place thumbs under middle and bend Hershey’s Slowly until it snaps in wrapper.</a:t>
            </a:r>
          </a:p>
          <a:p>
            <a:pPr lvl="1"/>
            <a:r>
              <a:rPr lang="en-US">
                <a:solidFill>
                  <a:srgbClr val="FF66FF"/>
                </a:solidFill>
              </a:rPr>
              <a:t>Unwrap. Draw an after picture and label the fault. Do not eat yet!</a:t>
            </a:r>
          </a:p>
        </p:txBody>
      </p:sp>
      <p:pic>
        <p:nvPicPr>
          <p:cNvPr id="91709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191000"/>
            <a:ext cx="8610600" cy="2371725"/>
          </a:xfrm>
          <a:prstGeom prst="rect">
            <a:avLst/>
          </a:prstGeom>
          <a:noFill/>
          <a:ln w="76200" algn="ctr">
            <a:solidFill>
              <a:srgbClr val="5F5F5F"/>
            </a:solidFill>
            <a:miter lim="800000"/>
            <a:headEnd/>
            <a:tailEnd/>
          </a:ln>
          <a:effectLst/>
        </p:spPr>
      </p:pic>
      <p:sp>
        <p:nvSpPr>
          <p:cNvPr id="9170949" name="AutoShape 5"/>
          <p:cNvSpPr>
            <a:spLocks noChangeArrowheads="1"/>
          </p:cNvSpPr>
          <p:nvPr/>
        </p:nvSpPr>
        <p:spPr bwMode="auto">
          <a:xfrm>
            <a:off x="4191000" y="4419600"/>
            <a:ext cx="2743200" cy="1143000"/>
          </a:xfrm>
          <a:custGeom>
            <a:avLst/>
            <a:gdLst>
              <a:gd name="G0" fmla="+- 2700 0 0"/>
              <a:gd name="G1" fmla="*/ G0 2 1"/>
              <a:gd name="G2" fmla="+- 21600 0 G1"/>
              <a:gd name="G3" fmla="*/ G2 G2 1"/>
              <a:gd name="G4" fmla="*/ G0 G0 1"/>
              <a:gd name="G5" fmla="+- G3 0 G4"/>
              <a:gd name="G6" fmla="*/ G5 1 8"/>
              <a:gd name="G7" fmla="sqrt G6"/>
              <a:gd name="G8" fmla="*/ G4 1 8"/>
              <a:gd name="G9" fmla="sqrt G8"/>
              <a:gd name="G10" fmla="+- G7 G9 0"/>
              <a:gd name="G11" fmla="+- G7 0 G9"/>
              <a:gd name="G12" fmla="+- G10 10800 0"/>
              <a:gd name="G13" fmla="+- 10800 0 G10"/>
              <a:gd name="G14" fmla="+- G11 10800 0"/>
              <a:gd name="G15" fmla="+- 10800 0 G11"/>
              <a:gd name="G16" fmla="+- 21600 0 G0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rgbClr val="990000"/>
          </a:solidFill>
          <a:ln w="57150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170950" name="Rectangle 6"/>
          <p:cNvSpPr>
            <a:spLocks noChangeArrowheads="1"/>
          </p:cNvSpPr>
          <p:nvPr/>
        </p:nvSpPr>
        <p:spPr bwMode="auto">
          <a:xfrm>
            <a:off x="6477000" y="6629400"/>
            <a:ext cx="2667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800" b="1"/>
              <a:t>Copyright © 2010 Ryan P. Murphy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734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4191000" cy="6400800"/>
          </a:xfrm>
          <a:prstGeom prst="rect">
            <a:avLst/>
          </a:prstGeom>
          <a:noFill/>
        </p:spPr>
      </p:pic>
      <p:pic>
        <p:nvPicPr>
          <p:cNvPr id="98734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28600"/>
            <a:ext cx="4267200" cy="6400800"/>
          </a:xfrm>
          <a:prstGeom prst="rect">
            <a:avLst/>
          </a:prstGeom>
          <a:noFill/>
        </p:spPr>
      </p:pic>
      <p:sp>
        <p:nvSpPr>
          <p:cNvPr id="9873413" name="AutoShape 5"/>
          <p:cNvSpPr>
            <a:spLocks noChangeArrowheads="1"/>
          </p:cNvSpPr>
          <p:nvPr/>
        </p:nvSpPr>
        <p:spPr bwMode="auto">
          <a:xfrm>
            <a:off x="457200" y="838200"/>
            <a:ext cx="3962400" cy="914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33">
                  <a:alpha val="33000"/>
                </a:srgbClr>
              </a:gs>
              <a:gs pos="100000">
                <a:srgbClr val="FF9933">
                  <a:gamma/>
                  <a:shade val="46275"/>
                  <a:invGamma/>
                  <a:alpha val="38000"/>
                </a:srgbClr>
              </a:gs>
            </a:gsLst>
            <a:lin ang="5400000" scaled="1"/>
          </a:gradFill>
          <a:ln w="28575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7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28600"/>
            <a:ext cx="8686800" cy="5897563"/>
          </a:xfrm>
        </p:spPr>
        <p:txBody>
          <a:bodyPr/>
          <a:lstStyle/>
          <a:p>
            <a:r>
              <a:rPr lang="en-US">
                <a:solidFill>
                  <a:srgbClr val="FF9900"/>
                </a:solidFill>
              </a:rPr>
              <a:t>The Hershey’s Miniature should have snapped creating a break or fault in the chocolate.</a:t>
            </a:r>
          </a:p>
        </p:txBody>
      </p:sp>
      <p:pic>
        <p:nvPicPr>
          <p:cNvPr id="80271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905000"/>
            <a:ext cx="8686800" cy="4772025"/>
          </a:xfrm>
          <a:prstGeom prst="rect">
            <a:avLst/>
          </a:prstGeom>
          <a:noFill/>
          <a:ln w="76200" algn="ctr">
            <a:solidFill>
              <a:srgbClr val="5F5F5F"/>
            </a:solidFill>
            <a:miter lim="800000"/>
            <a:headEnd/>
            <a:tailEnd/>
          </a:ln>
          <a:effectLst/>
        </p:spPr>
      </p:pic>
      <p:sp>
        <p:nvSpPr>
          <p:cNvPr id="8027141" name="Rectangle 5"/>
          <p:cNvSpPr>
            <a:spLocks noChangeArrowheads="1"/>
          </p:cNvSpPr>
          <p:nvPr/>
        </p:nvSpPr>
        <p:spPr bwMode="auto">
          <a:xfrm>
            <a:off x="6477000" y="6629400"/>
            <a:ext cx="2667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800" b="1"/>
              <a:t>Copyright © 2010 Ryan P. Murphy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74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4191000" cy="6400800"/>
          </a:xfrm>
          <a:prstGeom prst="rect">
            <a:avLst/>
          </a:prstGeom>
          <a:noFill/>
        </p:spPr>
      </p:pic>
      <p:pic>
        <p:nvPicPr>
          <p:cNvPr id="9874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28600"/>
            <a:ext cx="4267200" cy="6400800"/>
          </a:xfrm>
          <a:prstGeom prst="rect">
            <a:avLst/>
          </a:prstGeom>
          <a:noFill/>
        </p:spPr>
      </p:pic>
      <p:sp>
        <p:nvSpPr>
          <p:cNvPr id="9874436" name="AutoShape 4"/>
          <p:cNvSpPr>
            <a:spLocks noChangeArrowheads="1"/>
          </p:cNvSpPr>
          <p:nvPr/>
        </p:nvSpPr>
        <p:spPr bwMode="auto">
          <a:xfrm>
            <a:off x="457200" y="1752600"/>
            <a:ext cx="1371600" cy="1447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33">
                  <a:alpha val="33000"/>
                </a:srgbClr>
              </a:gs>
              <a:gs pos="100000">
                <a:srgbClr val="FF9933">
                  <a:gamma/>
                  <a:shade val="46275"/>
                  <a:invGamma/>
                  <a:alpha val="38000"/>
                </a:srgbClr>
              </a:gs>
            </a:gsLst>
            <a:lin ang="5400000" scaled="1"/>
          </a:gradFill>
          <a:ln w="28575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28600"/>
            <a:ext cx="8686800" cy="5902325"/>
          </a:xfrm>
        </p:spPr>
        <p:txBody>
          <a:bodyPr/>
          <a:lstStyle/>
          <a:p>
            <a:r>
              <a:rPr lang="en-US"/>
              <a:t>Normal Fault: Pulling apart tension causes crust to drop down.</a:t>
            </a:r>
          </a:p>
        </p:txBody>
      </p:sp>
      <p:pic>
        <p:nvPicPr>
          <p:cNvPr id="970757" name="Picture 5" descr="Slide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447800"/>
            <a:ext cx="8686800" cy="5181600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970759" name="Rectangle 7"/>
          <p:cNvSpPr>
            <a:spLocks noChangeArrowheads="1"/>
          </p:cNvSpPr>
          <p:nvPr/>
        </p:nvSpPr>
        <p:spPr bwMode="auto">
          <a:xfrm>
            <a:off x="6477000" y="6629400"/>
            <a:ext cx="2667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800" b="1"/>
              <a:t>Copyright © 2010 Ryan P. Murphy</a:t>
            </a:r>
            <a:endParaRPr lang="en-US"/>
          </a:p>
        </p:txBody>
      </p:sp>
      <p:sp>
        <p:nvSpPr>
          <p:cNvPr id="970760" name="Rectangle 8"/>
          <p:cNvSpPr>
            <a:spLocks noChangeArrowheads="1"/>
          </p:cNvSpPr>
          <p:nvPr/>
        </p:nvSpPr>
        <p:spPr bwMode="auto">
          <a:xfrm>
            <a:off x="6934200" y="5943600"/>
            <a:ext cx="1828800" cy="457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135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35684" name="Picture 4" descr="AndesNrmlFl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0" y="0"/>
            <a:ext cx="9048750" cy="6629400"/>
          </a:xfrm>
          <a:prstGeom prst="rect">
            <a:avLst/>
          </a:prstGeom>
          <a:noFill/>
        </p:spPr>
      </p:pic>
      <p:pic>
        <p:nvPicPr>
          <p:cNvPr id="8135685" name="Picture 5" descr="Slide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8600"/>
            <a:ext cx="3124200" cy="2057400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9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6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619141" name="Picture 5" descr="http://www.dsuper.net/~innotech/quake/NormalAnimation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14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149444" name="Picture 4" descr="http://www.dsuper.net/~innotech/quake/NormalAnimation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149445" name="AutoShape 5"/>
          <p:cNvSpPr>
            <a:spLocks noChangeArrowheads="1"/>
          </p:cNvSpPr>
          <p:nvPr/>
        </p:nvSpPr>
        <p:spPr bwMode="auto">
          <a:xfrm>
            <a:off x="381000" y="3124200"/>
            <a:ext cx="2286000" cy="1066800"/>
          </a:xfrm>
          <a:prstGeom prst="leftArrow">
            <a:avLst>
              <a:gd name="adj1" fmla="val 50000"/>
              <a:gd name="adj2" fmla="val 53571"/>
            </a:avLst>
          </a:prstGeom>
          <a:solidFill>
            <a:schemeClr val="accent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149446" name="AutoShape 6"/>
          <p:cNvSpPr>
            <a:spLocks noChangeArrowheads="1"/>
          </p:cNvSpPr>
          <p:nvPr/>
        </p:nvSpPr>
        <p:spPr bwMode="auto">
          <a:xfrm rot="10800000">
            <a:off x="6477000" y="3124200"/>
            <a:ext cx="2286000" cy="1066800"/>
          </a:xfrm>
          <a:prstGeom prst="leftArrow">
            <a:avLst>
              <a:gd name="adj1" fmla="val 50000"/>
              <a:gd name="adj2" fmla="val 53571"/>
            </a:avLst>
          </a:prstGeom>
          <a:solidFill>
            <a:schemeClr val="accent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76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76901" name="Picture 5" descr="LIONMT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76902" name="AutoShape 6"/>
          <p:cNvSpPr>
            <a:spLocks noChangeArrowheads="1"/>
          </p:cNvSpPr>
          <p:nvPr/>
        </p:nvSpPr>
        <p:spPr bwMode="auto">
          <a:xfrm>
            <a:off x="533400" y="3429000"/>
            <a:ext cx="2209800" cy="1295400"/>
          </a:xfrm>
          <a:prstGeom prst="leftArrow">
            <a:avLst>
              <a:gd name="adj1" fmla="val 50000"/>
              <a:gd name="adj2" fmla="val 4264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6903" name="AutoShape 7"/>
          <p:cNvSpPr>
            <a:spLocks noChangeArrowheads="1"/>
          </p:cNvSpPr>
          <p:nvPr/>
        </p:nvSpPr>
        <p:spPr bwMode="auto">
          <a:xfrm rot="10800000">
            <a:off x="6553200" y="3505200"/>
            <a:ext cx="2209800" cy="1295400"/>
          </a:xfrm>
          <a:prstGeom prst="leftArrow">
            <a:avLst>
              <a:gd name="adj1" fmla="val 50000"/>
              <a:gd name="adj2" fmla="val 4264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4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15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154564" name="Picture 4" descr="05-01_normal_fault-jyougashi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"/>
            <a:ext cx="8458200" cy="6324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229600" cy="5749925"/>
          </a:xfrm>
        </p:spPr>
        <p:txBody>
          <a:bodyPr/>
          <a:lstStyle/>
          <a:p>
            <a:r>
              <a:rPr lang="en-US"/>
              <a:t>Movement of tectonic plates against each other cause the plates to fault and fold.</a:t>
            </a:r>
          </a:p>
          <a:p>
            <a:pPr lvl="1"/>
            <a:endParaRPr lang="en-US"/>
          </a:p>
        </p:txBody>
      </p:sp>
      <p:pic>
        <p:nvPicPr>
          <p:cNvPr id="966661" name="Picture 5" descr="fault%20in%20Arav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00200"/>
            <a:ext cx="4419600" cy="4953000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966663" name="Picture 7" descr="05-06-18%20---%20Sweetwater%20Rd%20-%20big%20fold%20-%209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600200"/>
            <a:ext cx="3738563" cy="4953000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966664" name="Rectangle 8"/>
          <p:cNvSpPr>
            <a:spLocks noChangeArrowheads="1"/>
          </p:cNvSpPr>
          <p:nvPr/>
        </p:nvSpPr>
        <p:spPr bwMode="auto">
          <a:xfrm>
            <a:off x="6477000" y="6629400"/>
            <a:ext cx="2667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800" b="1"/>
              <a:t>Copyright © 2010 Ryan P. Murphy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7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77925" name="Picture 5" descr="05-01_normal_fault-jyougashi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"/>
            <a:ext cx="8458200" cy="6324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77926" name="AutoShape 6"/>
          <p:cNvSpPr>
            <a:spLocks noChangeArrowheads="1"/>
          </p:cNvSpPr>
          <p:nvPr/>
        </p:nvSpPr>
        <p:spPr bwMode="auto">
          <a:xfrm>
            <a:off x="533400" y="3429000"/>
            <a:ext cx="2209800" cy="1295400"/>
          </a:xfrm>
          <a:prstGeom prst="leftArrow">
            <a:avLst>
              <a:gd name="adj1" fmla="val 50000"/>
              <a:gd name="adj2" fmla="val 4264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77927" name="AutoShape 7"/>
          <p:cNvSpPr>
            <a:spLocks noChangeArrowheads="1"/>
          </p:cNvSpPr>
          <p:nvPr/>
        </p:nvSpPr>
        <p:spPr bwMode="auto">
          <a:xfrm rot="10800000">
            <a:off x="6248400" y="3352800"/>
            <a:ext cx="2209800" cy="1295400"/>
          </a:xfrm>
          <a:prstGeom prst="leftArrow">
            <a:avLst>
              <a:gd name="adj1" fmla="val 50000"/>
              <a:gd name="adj2" fmla="val 4264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5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155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155588" name="Picture 4" descr="05-01_normal_fault-jyougashi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"/>
            <a:ext cx="8458200" cy="6324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155589" name="AutoShape 5"/>
          <p:cNvSpPr>
            <a:spLocks noChangeArrowheads="1"/>
          </p:cNvSpPr>
          <p:nvPr/>
        </p:nvSpPr>
        <p:spPr bwMode="auto">
          <a:xfrm>
            <a:off x="533400" y="3429000"/>
            <a:ext cx="2209800" cy="1295400"/>
          </a:xfrm>
          <a:prstGeom prst="leftArrow">
            <a:avLst>
              <a:gd name="adj1" fmla="val 50000"/>
              <a:gd name="adj2" fmla="val 4264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155590" name="AutoShape 6"/>
          <p:cNvSpPr>
            <a:spLocks noChangeArrowheads="1"/>
          </p:cNvSpPr>
          <p:nvPr/>
        </p:nvSpPr>
        <p:spPr bwMode="auto">
          <a:xfrm rot="10800000">
            <a:off x="6248400" y="3352800"/>
            <a:ext cx="2209800" cy="1295400"/>
          </a:xfrm>
          <a:prstGeom prst="leftArrow">
            <a:avLst>
              <a:gd name="adj1" fmla="val 50000"/>
              <a:gd name="adj2" fmla="val 4264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155593" name="Line 9"/>
          <p:cNvSpPr>
            <a:spLocks noChangeShapeType="1"/>
          </p:cNvSpPr>
          <p:nvPr/>
        </p:nvSpPr>
        <p:spPr bwMode="auto">
          <a:xfrm>
            <a:off x="3657600" y="914400"/>
            <a:ext cx="2209800" cy="47244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15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152516" name="Picture 4" descr="05-01_normal_fault-jyougashim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"/>
            <a:ext cx="8458200" cy="6324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152517" name="AutoShape 5"/>
          <p:cNvSpPr>
            <a:spLocks noChangeArrowheads="1"/>
          </p:cNvSpPr>
          <p:nvPr/>
        </p:nvSpPr>
        <p:spPr bwMode="auto">
          <a:xfrm>
            <a:off x="533400" y="3429000"/>
            <a:ext cx="2209800" cy="1295400"/>
          </a:xfrm>
          <a:prstGeom prst="leftArrow">
            <a:avLst>
              <a:gd name="adj1" fmla="val 50000"/>
              <a:gd name="adj2" fmla="val 4264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152518" name="AutoShape 6"/>
          <p:cNvSpPr>
            <a:spLocks noChangeArrowheads="1"/>
          </p:cNvSpPr>
          <p:nvPr/>
        </p:nvSpPr>
        <p:spPr bwMode="auto">
          <a:xfrm rot="10800000">
            <a:off x="6248400" y="3352800"/>
            <a:ext cx="2209800" cy="1295400"/>
          </a:xfrm>
          <a:prstGeom prst="leftArrow">
            <a:avLst>
              <a:gd name="adj1" fmla="val 50000"/>
              <a:gd name="adj2" fmla="val 4264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152519" name="AutoShape 7"/>
          <p:cNvSpPr>
            <a:spLocks noChangeArrowheads="1"/>
          </p:cNvSpPr>
          <p:nvPr/>
        </p:nvSpPr>
        <p:spPr bwMode="auto">
          <a:xfrm rot="14501955">
            <a:off x="3086100" y="3390900"/>
            <a:ext cx="2514600" cy="609600"/>
          </a:xfrm>
          <a:prstGeom prst="leftArrow">
            <a:avLst>
              <a:gd name="adj1" fmla="val 50000"/>
              <a:gd name="adj2" fmla="val 103125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152520" name="AutoShape 8"/>
          <p:cNvSpPr>
            <a:spLocks noChangeArrowheads="1"/>
          </p:cNvSpPr>
          <p:nvPr/>
        </p:nvSpPr>
        <p:spPr bwMode="auto">
          <a:xfrm rot="3829068">
            <a:off x="4076700" y="2552700"/>
            <a:ext cx="2057400" cy="609600"/>
          </a:xfrm>
          <a:prstGeom prst="leftArrow">
            <a:avLst>
              <a:gd name="adj1" fmla="val 50000"/>
              <a:gd name="adj2" fmla="val 84375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152521" name="Line 9"/>
          <p:cNvSpPr>
            <a:spLocks noChangeShapeType="1"/>
          </p:cNvSpPr>
          <p:nvPr/>
        </p:nvSpPr>
        <p:spPr bwMode="auto">
          <a:xfrm>
            <a:off x="3657600" y="914400"/>
            <a:ext cx="2209800" cy="47244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660419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661443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9661444" name="AutoShape 4"/>
          <p:cNvSpPr>
            <a:spLocks noChangeArrowheads="1"/>
          </p:cNvSpPr>
          <p:nvPr/>
        </p:nvSpPr>
        <p:spPr bwMode="auto">
          <a:xfrm>
            <a:off x="533400" y="3429000"/>
            <a:ext cx="2209800" cy="1295400"/>
          </a:xfrm>
          <a:prstGeom prst="leftArrow">
            <a:avLst>
              <a:gd name="adj1" fmla="val 50000"/>
              <a:gd name="adj2" fmla="val 4264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661445" name="AutoShape 5"/>
          <p:cNvSpPr>
            <a:spLocks noChangeArrowheads="1"/>
          </p:cNvSpPr>
          <p:nvPr/>
        </p:nvSpPr>
        <p:spPr bwMode="auto">
          <a:xfrm rot="10800000">
            <a:off x="6248400" y="3352800"/>
            <a:ext cx="2209800" cy="1295400"/>
          </a:xfrm>
          <a:prstGeom prst="leftArrow">
            <a:avLst>
              <a:gd name="adj1" fmla="val 50000"/>
              <a:gd name="adj2" fmla="val 4264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659395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9659396" name="AutoShape 4"/>
          <p:cNvSpPr>
            <a:spLocks noChangeArrowheads="1"/>
          </p:cNvSpPr>
          <p:nvPr/>
        </p:nvSpPr>
        <p:spPr bwMode="auto">
          <a:xfrm>
            <a:off x="533400" y="3429000"/>
            <a:ext cx="2209800" cy="1295400"/>
          </a:xfrm>
          <a:prstGeom prst="leftArrow">
            <a:avLst>
              <a:gd name="adj1" fmla="val 50000"/>
              <a:gd name="adj2" fmla="val 4264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659397" name="AutoShape 5"/>
          <p:cNvSpPr>
            <a:spLocks noChangeArrowheads="1"/>
          </p:cNvSpPr>
          <p:nvPr/>
        </p:nvSpPr>
        <p:spPr bwMode="auto">
          <a:xfrm rot="10800000">
            <a:off x="6248400" y="3352800"/>
            <a:ext cx="2209800" cy="1295400"/>
          </a:xfrm>
          <a:prstGeom prst="leftArrow">
            <a:avLst>
              <a:gd name="adj1" fmla="val 50000"/>
              <a:gd name="adj2" fmla="val 4264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659398" name="AutoShape 6"/>
          <p:cNvSpPr>
            <a:spLocks noChangeArrowheads="1"/>
          </p:cNvSpPr>
          <p:nvPr/>
        </p:nvSpPr>
        <p:spPr bwMode="auto">
          <a:xfrm rot="-4081805">
            <a:off x="2400300" y="3543300"/>
            <a:ext cx="2514600" cy="609600"/>
          </a:xfrm>
          <a:prstGeom prst="leftArrow">
            <a:avLst>
              <a:gd name="adj1" fmla="val 50000"/>
              <a:gd name="adj2" fmla="val 103125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659399" name="AutoShape 7"/>
          <p:cNvSpPr>
            <a:spLocks noChangeArrowheads="1"/>
          </p:cNvSpPr>
          <p:nvPr/>
        </p:nvSpPr>
        <p:spPr bwMode="auto">
          <a:xfrm rot="-14809820">
            <a:off x="3390900" y="3543300"/>
            <a:ext cx="2514600" cy="609600"/>
          </a:xfrm>
          <a:prstGeom prst="leftArrow">
            <a:avLst>
              <a:gd name="adj1" fmla="val 50000"/>
              <a:gd name="adj2" fmla="val 103125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8305800" cy="5897563"/>
          </a:xfrm>
        </p:spPr>
        <p:txBody>
          <a:bodyPr/>
          <a:lstStyle/>
          <a:p>
            <a:r>
              <a:rPr lang="en-US"/>
              <a:t>Activity! Demonstrate a normal fault using some classroom materials.</a:t>
            </a:r>
          </a:p>
          <a:p>
            <a:pPr lvl="1"/>
            <a:r>
              <a:rPr lang="en-US" u="sng"/>
              <a:t>Ideas</a:t>
            </a:r>
          </a:p>
          <a:p>
            <a:pPr lvl="1"/>
            <a:r>
              <a:rPr lang="en-US"/>
              <a:t>Clay</a:t>
            </a:r>
          </a:p>
          <a:p>
            <a:pPr lvl="1"/>
            <a:r>
              <a:rPr lang="en-US"/>
              <a:t>Styrofoam</a:t>
            </a:r>
          </a:p>
          <a:p>
            <a:pPr lvl="1"/>
            <a:r>
              <a:rPr lang="en-US"/>
              <a:t>Foam pads</a:t>
            </a:r>
          </a:p>
          <a:p>
            <a:pPr lvl="1"/>
            <a:r>
              <a:rPr lang="en-US"/>
              <a:t>Index Cards</a:t>
            </a:r>
          </a:p>
          <a:p>
            <a:pPr lvl="1"/>
            <a:r>
              <a:rPr lang="en-US"/>
              <a:t>Card Board</a:t>
            </a:r>
          </a:p>
          <a:p>
            <a:pPr lvl="1"/>
            <a:endParaRPr lang="en-US"/>
          </a:p>
        </p:txBody>
      </p:sp>
      <p:sp>
        <p:nvSpPr>
          <p:cNvPr id="8193030" name="Rectangle 6"/>
          <p:cNvSpPr>
            <a:spLocks noChangeArrowheads="1"/>
          </p:cNvSpPr>
          <p:nvPr/>
        </p:nvSpPr>
        <p:spPr bwMode="auto">
          <a:xfrm>
            <a:off x="3505200" y="2133600"/>
            <a:ext cx="5257800" cy="3505200"/>
          </a:xfrm>
          <a:prstGeom prst="rect">
            <a:avLst/>
          </a:prstGeom>
          <a:solidFill>
            <a:srgbClr val="B2B2B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93032" name="Rectangle 8"/>
          <p:cNvSpPr>
            <a:spLocks noChangeArrowheads="1"/>
          </p:cNvSpPr>
          <p:nvPr/>
        </p:nvSpPr>
        <p:spPr bwMode="auto">
          <a:xfrm>
            <a:off x="3505200" y="3810000"/>
            <a:ext cx="3048000" cy="304800"/>
          </a:xfrm>
          <a:prstGeom prst="rect">
            <a:avLst/>
          </a:prstGeom>
          <a:solidFill>
            <a:srgbClr val="996633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93033" name="Rectangle 9"/>
          <p:cNvSpPr>
            <a:spLocks noChangeArrowheads="1"/>
          </p:cNvSpPr>
          <p:nvPr/>
        </p:nvSpPr>
        <p:spPr bwMode="auto">
          <a:xfrm>
            <a:off x="6248400" y="3352800"/>
            <a:ext cx="2514600" cy="381000"/>
          </a:xfrm>
          <a:prstGeom prst="rect">
            <a:avLst/>
          </a:prstGeom>
          <a:solidFill>
            <a:srgbClr val="996633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93034" name="Freeform 10"/>
          <p:cNvSpPr>
            <a:spLocks/>
          </p:cNvSpPr>
          <p:nvPr/>
        </p:nvSpPr>
        <p:spPr bwMode="auto">
          <a:xfrm>
            <a:off x="7162800" y="4419600"/>
            <a:ext cx="1917700" cy="1554163"/>
          </a:xfrm>
          <a:custGeom>
            <a:avLst/>
            <a:gdLst/>
            <a:ahLst/>
            <a:cxnLst>
              <a:cxn ang="0">
                <a:pos x="0" y="334"/>
              </a:cxn>
              <a:cxn ang="0">
                <a:pos x="1134" y="434"/>
              </a:cxn>
              <a:cxn ang="0">
                <a:pos x="1180" y="827"/>
              </a:cxn>
              <a:cxn ang="0">
                <a:pos x="1170" y="946"/>
              </a:cxn>
              <a:cxn ang="0">
                <a:pos x="869" y="937"/>
              </a:cxn>
              <a:cxn ang="0">
                <a:pos x="841" y="928"/>
              </a:cxn>
              <a:cxn ang="0">
                <a:pos x="402" y="910"/>
              </a:cxn>
              <a:cxn ang="0">
                <a:pos x="357" y="900"/>
              </a:cxn>
              <a:cxn ang="0">
                <a:pos x="265" y="782"/>
              </a:cxn>
              <a:cxn ang="0">
                <a:pos x="201" y="681"/>
              </a:cxn>
              <a:cxn ang="0">
                <a:pos x="137" y="590"/>
              </a:cxn>
              <a:cxn ang="0">
                <a:pos x="73" y="498"/>
              </a:cxn>
              <a:cxn ang="0">
                <a:pos x="0" y="334"/>
              </a:cxn>
            </a:cxnLst>
            <a:rect l="0" t="0" r="r" b="b"/>
            <a:pathLst>
              <a:path w="1208" h="979">
                <a:moveTo>
                  <a:pt x="0" y="334"/>
                </a:moveTo>
                <a:cubicBezTo>
                  <a:pt x="847" y="341"/>
                  <a:pt x="1026" y="0"/>
                  <a:pt x="1134" y="434"/>
                </a:cubicBezTo>
                <a:cubicBezTo>
                  <a:pt x="1145" y="562"/>
                  <a:pt x="1146" y="704"/>
                  <a:pt x="1180" y="827"/>
                </a:cubicBezTo>
                <a:cubicBezTo>
                  <a:pt x="1177" y="867"/>
                  <a:pt x="1208" y="933"/>
                  <a:pt x="1170" y="946"/>
                </a:cubicBezTo>
                <a:cubicBezTo>
                  <a:pt x="1075" y="979"/>
                  <a:pt x="969" y="942"/>
                  <a:pt x="869" y="937"/>
                </a:cubicBezTo>
                <a:cubicBezTo>
                  <a:pt x="859" y="936"/>
                  <a:pt x="851" y="929"/>
                  <a:pt x="841" y="928"/>
                </a:cubicBezTo>
                <a:cubicBezTo>
                  <a:pt x="695" y="919"/>
                  <a:pt x="548" y="918"/>
                  <a:pt x="402" y="910"/>
                </a:cubicBezTo>
                <a:cubicBezTo>
                  <a:pt x="387" y="907"/>
                  <a:pt x="371" y="906"/>
                  <a:pt x="357" y="900"/>
                </a:cubicBezTo>
                <a:cubicBezTo>
                  <a:pt x="316" y="882"/>
                  <a:pt x="299" y="814"/>
                  <a:pt x="265" y="782"/>
                </a:cubicBezTo>
                <a:cubicBezTo>
                  <a:pt x="252" y="741"/>
                  <a:pt x="225" y="716"/>
                  <a:pt x="201" y="681"/>
                </a:cubicBezTo>
                <a:cubicBezTo>
                  <a:pt x="189" y="646"/>
                  <a:pt x="164" y="616"/>
                  <a:pt x="137" y="590"/>
                </a:cubicBezTo>
                <a:cubicBezTo>
                  <a:pt x="124" y="550"/>
                  <a:pt x="103" y="526"/>
                  <a:pt x="73" y="498"/>
                </a:cubicBezTo>
                <a:cubicBezTo>
                  <a:pt x="54" y="440"/>
                  <a:pt x="0" y="402"/>
                  <a:pt x="0" y="334"/>
                </a:cubicBezTo>
                <a:close/>
              </a:path>
            </a:pathLst>
          </a:cu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93036" name="Freeform 12"/>
          <p:cNvSpPr>
            <a:spLocks/>
          </p:cNvSpPr>
          <p:nvPr/>
        </p:nvSpPr>
        <p:spPr bwMode="auto">
          <a:xfrm>
            <a:off x="3251200" y="1930400"/>
            <a:ext cx="2439988" cy="1031875"/>
          </a:xfrm>
          <a:custGeom>
            <a:avLst/>
            <a:gdLst/>
            <a:ahLst/>
            <a:cxnLst>
              <a:cxn ang="0">
                <a:pos x="1198" y="0"/>
              </a:cxn>
              <a:cxn ang="0">
                <a:pos x="1399" y="293"/>
              </a:cxn>
              <a:cxn ang="0">
                <a:pos x="1463" y="393"/>
              </a:cxn>
              <a:cxn ang="0">
                <a:pos x="1509" y="466"/>
              </a:cxn>
              <a:cxn ang="0">
                <a:pos x="1527" y="521"/>
              </a:cxn>
              <a:cxn ang="0">
                <a:pos x="1536" y="549"/>
              </a:cxn>
              <a:cxn ang="0">
                <a:pos x="1463" y="631"/>
              </a:cxn>
              <a:cxn ang="0">
                <a:pos x="91" y="649"/>
              </a:cxn>
              <a:cxn ang="0">
                <a:pos x="9" y="640"/>
              </a:cxn>
              <a:cxn ang="0">
                <a:pos x="0" y="613"/>
              </a:cxn>
              <a:cxn ang="0">
                <a:pos x="64" y="311"/>
              </a:cxn>
              <a:cxn ang="0">
                <a:pos x="146" y="82"/>
              </a:cxn>
              <a:cxn ang="0">
                <a:pos x="174" y="37"/>
              </a:cxn>
              <a:cxn ang="0">
                <a:pos x="549" y="0"/>
              </a:cxn>
              <a:cxn ang="0">
                <a:pos x="1088" y="9"/>
              </a:cxn>
              <a:cxn ang="0">
                <a:pos x="1198" y="0"/>
              </a:cxn>
            </a:cxnLst>
            <a:rect l="0" t="0" r="r" b="b"/>
            <a:pathLst>
              <a:path w="1537" h="650">
                <a:moveTo>
                  <a:pt x="1198" y="0"/>
                </a:moveTo>
                <a:cubicBezTo>
                  <a:pt x="1225" y="109"/>
                  <a:pt x="1322" y="212"/>
                  <a:pt x="1399" y="293"/>
                </a:cubicBezTo>
                <a:cubicBezTo>
                  <a:pt x="1413" y="334"/>
                  <a:pt x="1440" y="358"/>
                  <a:pt x="1463" y="393"/>
                </a:cubicBezTo>
                <a:cubicBezTo>
                  <a:pt x="1473" y="425"/>
                  <a:pt x="1485" y="443"/>
                  <a:pt x="1509" y="466"/>
                </a:cubicBezTo>
                <a:cubicBezTo>
                  <a:pt x="1515" y="484"/>
                  <a:pt x="1521" y="503"/>
                  <a:pt x="1527" y="521"/>
                </a:cubicBezTo>
                <a:cubicBezTo>
                  <a:pt x="1530" y="530"/>
                  <a:pt x="1536" y="549"/>
                  <a:pt x="1536" y="549"/>
                </a:cubicBezTo>
                <a:cubicBezTo>
                  <a:pt x="1524" y="635"/>
                  <a:pt x="1537" y="613"/>
                  <a:pt x="1463" y="631"/>
                </a:cubicBezTo>
                <a:cubicBezTo>
                  <a:pt x="1007" y="611"/>
                  <a:pt x="547" y="636"/>
                  <a:pt x="91" y="649"/>
                </a:cubicBezTo>
                <a:cubicBezTo>
                  <a:pt x="64" y="646"/>
                  <a:pt x="35" y="650"/>
                  <a:pt x="9" y="640"/>
                </a:cubicBezTo>
                <a:cubicBezTo>
                  <a:pt x="0" y="637"/>
                  <a:pt x="0" y="622"/>
                  <a:pt x="0" y="613"/>
                </a:cubicBezTo>
                <a:cubicBezTo>
                  <a:pt x="0" y="527"/>
                  <a:pt x="13" y="388"/>
                  <a:pt x="64" y="311"/>
                </a:cubicBezTo>
                <a:cubicBezTo>
                  <a:pt x="87" y="241"/>
                  <a:pt x="93" y="137"/>
                  <a:pt x="146" y="82"/>
                </a:cubicBezTo>
                <a:cubicBezTo>
                  <a:pt x="154" y="59"/>
                  <a:pt x="152" y="51"/>
                  <a:pt x="174" y="37"/>
                </a:cubicBezTo>
                <a:cubicBezTo>
                  <a:pt x="233" y="1"/>
                  <a:pt x="541" y="0"/>
                  <a:pt x="549" y="0"/>
                </a:cubicBezTo>
                <a:cubicBezTo>
                  <a:pt x="729" y="3"/>
                  <a:pt x="908" y="3"/>
                  <a:pt x="1088" y="9"/>
                </a:cubicBezTo>
                <a:cubicBezTo>
                  <a:pt x="1144" y="11"/>
                  <a:pt x="1181" y="68"/>
                  <a:pt x="1198" y="0"/>
                </a:cubicBezTo>
                <a:close/>
              </a:path>
            </a:pathLst>
          </a:cu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93037" name="Rectangle 13"/>
          <p:cNvSpPr>
            <a:spLocks noChangeArrowheads="1"/>
          </p:cNvSpPr>
          <p:nvPr/>
        </p:nvSpPr>
        <p:spPr bwMode="auto">
          <a:xfrm>
            <a:off x="3505200" y="4876800"/>
            <a:ext cx="3657600" cy="304800"/>
          </a:xfrm>
          <a:prstGeom prst="rect">
            <a:avLst/>
          </a:prstGeom>
          <a:solidFill>
            <a:srgbClr val="80808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93038" name="Rectangle 14"/>
          <p:cNvSpPr>
            <a:spLocks noChangeArrowheads="1"/>
          </p:cNvSpPr>
          <p:nvPr/>
        </p:nvSpPr>
        <p:spPr bwMode="auto">
          <a:xfrm>
            <a:off x="6781800" y="4191000"/>
            <a:ext cx="1981200" cy="381000"/>
          </a:xfrm>
          <a:prstGeom prst="rect">
            <a:avLst/>
          </a:prstGeom>
          <a:solidFill>
            <a:srgbClr val="80808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93039" name="Rectangle 15"/>
          <p:cNvSpPr>
            <a:spLocks noChangeArrowheads="1"/>
          </p:cNvSpPr>
          <p:nvPr/>
        </p:nvSpPr>
        <p:spPr bwMode="auto">
          <a:xfrm rot="-1986595">
            <a:off x="6324600" y="1295400"/>
            <a:ext cx="363538" cy="51054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93040" name="AutoShape 16"/>
          <p:cNvSpPr>
            <a:spLocks noChangeArrowheads="1"/>
          </p:cNvSpPr>
          <p:nvPr/>
        </p:nvSpPr>
        <p:spPr bwMode="auto">
          <a:xfrm rot="10800000">
            <a:off x="7772400" y="33528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93041" name="AutoShape 17"/>
          <p:cNvSpPr>
            <a:spLocks noChangeArrowheads="1"/>
          </p:cNvSpPr>
          <p:nvPr/>
        </p:nvSpPr>
        <p:spPr bwMode="auto">
          <a:xfrm rot="10800000" flipH="1">
            <a:off x="3581400" y="3810000"/>
            <a:ext cx="990600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93042" name="AutoShape 18"/>
          <p:cNvSpPr>
            <a:spLocks noChangeArrowheads="1"/>
          </p:cNvSpPr>
          <p:nvPr/>
        </p:nvSpPr>
        <p:spPr bwMode="auto">
          <a:xfrm rot="3561874" flipH="1">
            <a:off x="5551488" y="3846513"/>
            <a:ext cx="990600" cy="228600"/>
          </a:xfrm>
          <a:prstGeom prst="leftArrow">
            <a:avLst>
              <a:gd name="adj1" fmla="val 50000"/>
              <a:gd name="adj2" fmla="val 108333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93043" name="AutoShape 19"/>
          <p:cNvSpPr>
            <a:spLocks noChangeArrowheads="1"/>
          </p:cNvSpPr>
          <p:nvPr/>
        </p:nvSpPr>
        <p:spPr bwMode="auto">
          <a:xfrm rot="14266406" flipH="1">
            <a:off x="6400800" y="3657600"/>
            <a:ext cx="990600" cy="228600"/>
          </a:xfrm>
          <a:prstGeom prst="leftArrow">
            <a:avLst>
              <a:gd name="adj1" fmla="val 50000"/>
              <a:gd name="adj2" fmla="val 108333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75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457200"/>
            <a:ext cx="4191000" cy="6400800"/>
          </a:xfrm>
          <a:prstGeom prst="rect">
            <a:avLst/>
          </a:prstGeom>
          <a:noFill/>
        </p:spPr>
      </p:pic>
      <p:sp>
        <p:nvSpPr>
          <p:cNvPr id="9875460" name="AutoShape 4"/>
          <p:cNvSpPr>
            <a:spLocks noChangeArrowheads="1"/>
          </p:cNvSpPr>
          <p:nvPr/>
        </p:nvSpPr>
        <p:spPr bwMode="auto">
          <a:xfrm>
            <a:off x="4114800" y="1981200"/>
            <a:ext cx="1371600" cy="1447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33">
                  <a:alpha val="33000"/>
                </a:srgbClr>
              </a:gs>
              <a:gs pos="100000">
                <a:srgbClr val="FF9933">
                  <a:gamma/>
                  <a:shade val="46275"/>
                  <a:invGamma/>
                  <a:alpha val="38000"/>
                </a:srgbClr>
              </a:gs>
            </a:gsLst>
            <a:lin ang="5400000" scaled="1"/>
          </a:gradFill>
          <a:ln w="28575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r>
              <a:rPr lang="en-US"/>
              <a:t>Thrust / Reverse Fault: Compression forces cause crust to move up.</a:t>
            </a:r>
          </a:p>
        </p:txBody>
      </p:sp>
      <p:pic>
        <p:nvPicPr>
          <p:cNvPr id="978949" name="Picture 5" descr="Slide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76400"/>
            <a:ext cx="8610600" cy="4914900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978950" name="Rectangle 6"/>
          <p:cNvSpPr>
            <a:spLocks noChangeArrowheads="1"/>
          </p:cNvSpPr>
          <p:nvPr/>
        </p:nvSpPr>
        <p:spPr bwMode="auto">
          <a:xfrm>
            <a:off x="6477000" y="6629400"/>
            <a:ext cx="2667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800" b="1"/>
              <a:t>Copyright © 2010 Ryan P. Murphy</a:t>
            </a:r>
            <a:endParaRPr lang="en-US"/>
          </a:p>
        </p:txBody>
      </p:sp>
      <p:sp>
        <p:nvSpPr>
          <p:cNvPr id="978951" name="Rectangle 7"/>
          <p:cNvSpPr>
            <a:spLocks noChangeArrowheads="1"/>
          </p:cNvSpPr>
          <p:nvPr/>
        </p:nvSpPr>
        <p:spPr bwMode="auto">
          <a:xfrm>
            <a:off x="6858000" y="5943600"/>
            <a:ext cx="1752600" cy="457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8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6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618117" name="Picture 5" descr="http://www.myndeye.com/earthquakes/thrustanimation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7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229600" cy="5749925"/>
          </a:xfrm>
        </p:spPr>
        <p:txBody>
          <a:bodyPr/>
          <a:lstStyle/>
          <a:p>
            <a:r>
              <a:rPr lang="en-US"/>
              <a:t>Movement of tectonic plates against each other cause the plates to fault and fold.</a:t>
            </a:r>
          </a:p>
          <a:p>
            <a:pPr lvl="1"/>
            <a:endParaRPr lang="en-US"/>
          </a:p>
        </p:txBody>
      </p:sp>
      <p:pic>
        <p:nvPicPr>
          <p:cNvPr id="8807428" name="Picture 4" descr="fault%20in%20Arav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00200"/>
            <a:ext cx="4419600" cy="4953000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8807429" name="Picture 5" descr="05-06-18%20---%20Sweetwater%20Rd%20-%20big%20fold%20-%209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600200"/>
            <a:ext cx="3738563" cy="4953000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8807430" name="Rectangle 6"/>
          <p:cNvSpPr>
            <a:spLocks noChangeArrowheads="1"/>
          </p:cNvSpPr>
          <p:nvPr/>
        </p:nvSpPr>
        <p:spPr bwMode="auto">
          <a:xfrm>
            <a:off x="6477000" y="6629400"/>
            <a:ext cx="2667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800" b="1"/>
              <a:t>Copyright © 2010 Ryan P. Murphy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7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79973" name="Picture 5" descr="Fagl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8763000" cy="6324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6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15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156612" name="Picture 4" descr="Fagl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8763000" cy="6324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156613" name="AutoShape 5"/>
          <p:cNvSpPr>
            <a:spLocks noChangeArrowheads="1"/>
          </p:cNvSpPr>
          <p:nvPr/>
        </p:nvSpPr>
        <p:spPr bwMode="auto">
          <a:xfrm rot="-1961968">
            <a:off x="1752600" y="4267200"/>
            <a:ext cx="2362200" cy="914400"/>
          </a:xfrm>
          <a:prstGeom prst="rightArrow">
            <a:avLst>
              <a:gd name="adj1" fmla="val 50000"/>
              <a:gd name="adj2" fmla="val 64583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156614" name="AutoShape 6"/>
          <p:cNvSpPr>
            <a:spLocks noChangeArrowheads="1"/>
          </p:cNvSpPr>
          <p:nvPr/>
        </p:nvSpPr>
        <p:spPr bwMode="auto">
          <a:xfrm rot="8646579">
            <a:off x="6477000" y="3200400"/>
            <a:ext cx="2362200" cy="914400"/>
          </a:xfrm>
          <a:prstGeom prst="rightArrow">
            <a:avLst>
              <a:gd name="adj1" fmla="val 50000"/>
              <a:gd name="adj2" fmla="val 64583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7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15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157636" name="Picture 4" descr="Fagl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8763000" cy="6324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157637" name="AutoShape 5"/>
          <p:cNvSpPr>
            <a:spLocks noChangeArrowheads="1"/>
          </p:cNvSpPr>
          <p:nvPr/>
        </p:nvSpPr>
        <p:spPr bwMode="auto">
          <a:xfrm rot="-1961968">
            <a:off x="1752600" y="4267200"/>
            <a:ext cx="2362200" cy="914400"/>
          </a:xfrm>
          <a:prstGeom prst="rightArrow">
            <a:avLst>
              <a:gd name="adj1" fmla="val 50000"/>
              <a:gd name="adj2" fmla="val 64583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157638" name="AutoShape 6"/>
          <p:cNvSpPr>
            <a:spLocks noChangeArrowheads="1"/>
          </p:cNvSpPr>
          <p:nvPr/>
        </p:nvSpPr>
        <p:spPr bwMode="auto">
          <a:xfrm rot="8646579">
            <a:off x="6477000" y="3200400"/>
            <a:ext cx="2362200" cy="914400"/>
          </a:xfrm>
          <a:prstGeom prst="rightArrow">
            <a:avLst>
              <a:gd name="adj1" fmla="val 50000"/>
              <a:gd name="adj2" fmla="val 64583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157639" name="AutoShape 7"/>
          <p:cNvSpPr>
            <a:spLocks noChangeArrowheads="1"/>
          </p:cNvSpPr>
          <p:nvPr/>
        </p:nvSpPr>
        <p:spPr bwMode="auto">
          <a:xfrm rot="13566447">
            <a:off x="3852069" y="1883569"/>
            <a:ext cx="1066800" cy="465138"/>
          </a:xfrm>
          <a:prstGeom prst="rightArrow">
            <a:avLst>
              <a:gd name="adj1" fmla="val 50000"/>
              <a:gd name="adj2" fmla="val 57338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157640" name="AutoShape 8"/>
          <p:cNvSpPr>
            <a:spLocks noChangeArrowheads="1"/>
          </p:cNvSpPr>
          <p:nvPr/>
        </p:nvSpPr>
        <p:spPr bwMode="auto">
          <a:xfrm rot="2719358">
            <a:off x="3890169" y="2815431"/>
            <a:ext cx="1066800" cy="465138"/>
          </a:xfrm>
          <a:prstGeom prst="rightArrow">
            <a:avLst>
              <a:gd name="adj1" fmla="val 50000"/>
              <a:gd name="adj2" fmla="val 57338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0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15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150468" name="Picture 4" descr="DSC07933%20Normal%20fault%20with%20Laura%20for%20scale%20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29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150469" name="AutoShape 5"/>
          <p:cNvSpPr>
            <a:spLocks noChangeArrowheads="1"/>
          </p:cNvSpPr>
          <p:nvPr/>
        </p:nvSpPr>
        <p:spPr bwMode="auto">
          <a:xfrm rot="9748980">
            <a:off x="381000" y="3124200"/>
            <a:ext cx="2286000" cy="1066800"/>
          </a:xfrm>
          <a:prstGeom prst="leftArrow">
            <a:avLst>
              <a:gd name="adj1" fmla="val 50000"/>
              <a:gd name="adj2" fmla="val 53571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150470" name="AutoShape 6"/>
          <p:cNvSpPr>
            <a:spLocks noChangeArrowheads="1"/>
          </p:cNvSpPr>
          <p:nvPr/>
        </p:nvSpPr>
        <p:spPr bwMode="auto">
          <a:xfrm rot="-1099647">
            <a:off x="5562600" y="1828800"/>
            <a:ext cx="2286000" cy="1066800"/>
          </a:xfrm>
          <a:prstGeom prst="leftArrow">
            <a:avLst>
              <a:gd name="adj1" fmla="val 50000"/>
              <a:gd name="adj2" fmla="val 53571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150471" name="AutoShape 7"/>
          <p:cNvSpPr>
            <a:spLocks noChangeArrowheads="1"/>
          </p:cNvSpPr>
          <p:nvPr/>
        </p:nvSpPr>
        <p:spPr bwMode="auto">
          <a:xfrm rot="1708878">
            <a:off x="3054350" y="2705100"/>
            <a:ext cx="2286000" cy="457200"/>
          </a:xfrm>
          <a:prstGeom prst="leftArrow">
            <a:avLst>
              <a:gd name="adj1" fmla="val 50000"/>
              <a:gd name="adj2" fmla="val 12500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150472" name="AutoShape 8"/>
          <p:cNvSpPr>
            <a:spLocks noChangeArrowheads="1"/>
          </p:cNvSpPr>
          <p:nvPr/>
        </p:nvSpPr>
        <p:spPr bwMode="auto">
          <a:xfrm rot="12844371">
            <a:off x="4572000" y="4876800"/>
            <a:ext cx="2286000" cy="457200"/>
          </a:xfrm>
          <a:prstGeom prst="leftArrow">
            <a:avLst>
              <a:gd name="adj1" fmla="val 50000"/>
              <a:gd name="adj2" fmla="val 12500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82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82021" name="Picture 5" descr="reverse%20faul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8534400" cy="6324600"/>
          </a:xfrm>
          <a:prstGeom prst="rect">
            <a:avLst/>
          </a:prstGeom>
          <a:noFill/>
          <a:ln w="76200">
            <a:solidFill>
              <a:srgbClr val="FF99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5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8153400" cy="5897563"/>
          </a:xfrm>
        </p:spPr>
        <p:txBody>
          <a:bodyPr/>
          <a:lstStyle/>
          <a:p>
            <a:r>
              <a:rPr lang="en-US"/>
              <a:t>Picture of fault on the planet Mercury.</a:t>
            </a:r>
          </a:p>
          <a:p>
            <a:endParaRPr lang="en-US"/>
          </a:p>
        </p:txBody>
      </p:sp>
      <p:pic>
        <p:nvPicPr>
          <p:cNvPr id="8145924" name="Picture 4" descr="faul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838200"/>
            <a:ext cx="8839200" cy="5838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7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8077200" cy="5897563"/>
          </a:xfrm>
        </p:spPr>
        <p:txBody>
          <a:bodyPr/>
          <a:lstStyle/>
          <a:p>
            <a:r>
              <a:rPr lang="en-US"/>
              <a:t>Picture of fault on the planet Mercury.</a:t>
            </a:r>
          </a:p>
          <a:p>
            <a:endParaRPr lang="en-US"/>
          </a:p>
        </p:txBody>
      </p:sp>
      <p:pic>
        <p:nvPicPr>
          <p:cNvPr id="8147972" name="Picture 4" descr="faul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838200"/>
            <a:ext cx="8839200" cy="5838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147973" name="Freeform 5"/>
          <p:cNvSpPr>
            <a:spLocks/>
          </p:cNvSpPr>
          <p:nvPr/>
        </p:nvSpPr>
        <p:spPr bwMode="auto">
          <a:xfrm>
            <a:off x="2757488" y="841375"/>
            <a:ext cx="4811712" cy="58356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7" y="37"/>
              </a:cxn>
              <a:cxn ang="0">
                <a:pos x="55" y="110"/>
              </a:cxn>
              <a:cxn ang="0">
                <a:pos x="92" y="156"/>
              </a:cxn>
              <a:cxn ang="0">
                <a:pos x="82" y="256"/>
              </a:cxn>
              <a:cxn ang="0">
                <a:pos x="119" y="293"/>
              </a:cxn>
              <a:cxn ang="0">
                <a:pos x="137" y="357"/>
              </a:cxn>
              <a:cxn ang="0">
                <a:pos x="165" y="366"/>
              </a:cxn>
              <a:cxn ang="0">
                <a:pos x="192" y="384"/>
              </a:cxn>
              <a:cxn ang="0">
                <a:pos x="229" y="430"/>
              </a:cxn>
              <a:cxn ang="0">
                <a:pos x="284" y="439"/>
              </a:cxn>
              <a:cxn ang="0">
                <a:pos x="247" y="659"/>
              </a:cxn>
              <a:cxn ang="0">
                <a:pos x="338" y="695"/>
              </a:cxn>
              <a:cxn ang="0">
                <a:pos x="412" y="741"/>
              </a:cxn>
              <a:cxn ang="0">
                <a:pos x="540" y="750"/>
              </a:cxn>
              <a:cxn ang="0">
                <a:pos x="576" y="759"/>
              </a:cxn>
              <a:cxn ang="0">
                <a:pos x="613" y="878"/>
              </a:cxn>
              <a:cxn ang="0">
                <a:pos x="768" y="887"/>
              </a:cxn>
              <a:cxn ang="0">
                <a:pos x="878" y="960"/>
              </a:cxn>
              <a:cxn ang="0">
                <a:pos x="942" y="1015"/>
              </a:cxn>
              <a:cxn ang="0">
                <a:pos x="942" y="1125"/>
              </a:cxn>
              <a:cxn ang="0">
                <a:pos x="887" y="1573"/>
              </a:cxn>
              <a:cxn ang="0">
                <a:pos x="850" y="1655"/>
              </a:cxn>
              <a:cxn ang="0">
                <a:pos x="860" y="1747"/>
              </a:cxn>
              <a:cxn ang="0">
                <a:pos x="869" y="1856"/>
              </a:cxn>
              <a:cxn ang="0">
                <a:pos x="905" y="1875"/>
              </a:cxn>
              <a:cxn ang="0">
                <a:pos x="924" y="1893"/>
              </a:cxn>
              <a:cxn ang="0">
                <a:pos x="978" y="1911"/>
              </a:cxn>
              <a:cxn ang="0">
                <a:pos x="978" y="1993"/>
              </a:cxn>
              <a:cxn ang="0">
                <a:pos x="960" y="2048"/>
              </a:cxn>
              <a:cxn ang="0">
                <a:pos x="997" y="2131"/>
              </a:cxn>
              <a:cxn ang="0">
                <a:pos x="1042" y="2240"/>
              </a:cxn>
              <a:cxn ang="0">
                <a:pos x="1134" y="2332"/>
              </a:cxn>
              <a:cxn ang="0">
                <a:pos x="1180" y="2387"/>
              </a:cxn>
              <a:cxn ang="0">
                <a:pos x="1271" y="2560"/>
              </a:cxn>
              <a:cxn ang="0">
                <a:pos x="1326" y="2624"/>
              </a:cxn>
              <a:cxn ang="0">
                <a:pos x="1372" y="2661"/>
              </a:cxn>
              <a:cxn ang="0">
                <a:pos x="1436" y="2853"/>
              </a:cxn>
              <a:cxn ang="0">
                <a:pos x="1573" y="2853"/>
              </a:cxn>
              <a:cxn ang="0">
                <a:pos x="1582" y="2899"/>
              </a:cxn>
              <a:cxn ang="0">
                <a:pos x="1682" y="2944"/>
              </a:cxn>
              <a:cxn ang="0">
                <a:pos x="2076" y="2908"/>
              </a:cxn>
              <a:cxn ang="0">
                <a:pos x="2149" y="2917"/>
              </a:cxn>
              <a:cxn ang="0">
                <a:pos x="2140" y="2999"/>
              </a:cxn>
              <a:cxn ang="0">
                <a:pos x="2149" y="3118"/>
              </a:cxn>
              <a:cxn ang="0">
                <a:pos x="2231" y="3164"/>
              </a:cxn>
              <a:cxn ang="0">
                <a:pos x="2386" y="3127"/>
              </a:cxn>
              <a:cxn ang="0">
                <a:pos x="2697" y="3155"/>
              </a:cxn>
              <a:cxn ang="0">
                <a:pos x="2871" y="3191"/>
              </a:cxn>
              <a:cxn ang="0">
                <a:pos x="2880" y="3219"/>
              </a:cxn>
              <a:cxn ang="0">
                <a:pos x="2908" y="3228"/>
              </a:cxn>
              <a:cxn ang="0">
                <a:pos x="2917" y="3337"/>
              </a:cxn>
              <a:cxn ang="0">
                <a:pos x="2889" y="3429"/>
              </a:cxn>
              <a:cxn ang="0">
                <a:pos x="2908" y="3539"/>
              </a:cxn>
              <a:cxn ang="0">
                <a:pos x="3008" y="3575"/>
              </a:cxn>
              <a:cxn ang="0">
                <a:pos x="3026" y="3676"/>
              </a:cxn>
            </a:cxnLst>
            <a:rect l="0" t="0" r="r" b="b"/>
            <a:pathLst>
              <a:path w="3031" h="3676">
                <a:moveTo>
                  <a:pt x="0" y="0"/>
                </a:moveTo>
                <a:cubicBezTo>
                  <a:pt x="12" y="13"/>
                  <a:pt x="28" y="22"/>
                  <a:pt x="37" y="37"/>
                </a:cubicBezTo>
                <a:cubicBezTo>
                  <a:pt x="48" y="54"/>
                  <a:pt x="50" y="95"/>
                  <a:pt x="55" y="110"/>
                </a:cubicBezTo>
                <a:cubicBezTo>
                  <a:pt x="62" y="128"/>
                  <a:pt x="79" y="143"/>
                  <a:pt x="92" y="156"/>
                </a:cubicBezTo>
                <a:cubicBezTo>
                  <a:pt x="104" y="193"/>
                  <a:pt x="95" y="220"/>
                  <a:pt x="82" y="256"/>
                </a:cubicBezTo>
                <a:cubicBezTo>
                  <a:pt x="109" y="332"/>
                  <a:pt x="69" y="243"/>
                  <a:pt x="119" y="293"/>
                </a:cubicBezTo>
                <a:cubicBezTo>
                  <a:pt x="124" y="298"/>
                  <a:pt x="136" y="356"/>
                  <a:pt x="137" y="357"/>
                </a:cubicBezTo>
                <a:cubicBezTo>
                  <a:pt x="143" y="365"/>
                  <a:pt x="156" y="363"/>
                  <a:pt x="165" y="366"/>
                </a:cubicBezTo>
                <a:cubicBezTo>
                  <a:pt x="174" y="372"/>
                  <a:pt x="184" y="376"/>
                  <a:pt x="192" y="384"/>
                </a:cubicBezTo>
                <a:cubicBezTo>
                  <a:pt x="203" y="395"/>
                  <a:pt x="211" y="424"/>
                  <a:pt x="229" y="430"/>
                </a:cubicBezTo>
                <a:cubicBezTo>
                  <a:pt x="246" y="436"/>
                  <a:pt x="266" y="436"/>
                  <a:pt x="284" y="439"/>
                </a:cubicBezTo>
                <a:cubicBezTo>
                  <a:pt x="335" y="519"/>
                  <a:pt x="303" y="600"/>
                  <a:pt x="247" y="659"/>
                </a:cubicBezTo>
                <a:cubicBezTo>
                  <a:pt x="267" y="718"/>
                  <a:pt x="241" y="669"/>
                  <a:pt x="338" y="695"/>
                </a:cubicBezTo>
                <a:cubicBezTo>
                  <a:pt x="360" y="701"/>
                  <a:pt x="387" y="737"/>
                  <a:pt x="412" y="741"/>
                </a:cubicBezTo>
                <a:cubicBezTo>
                  <a:pt x="454" y="748"/>
                  <a:pt x="497" y="747"/>
                  <a:pt x="540" y="750"/>
                </a:cubicBezTo>
                <a:cubicBezTo>
                  <a:pt x="552" y="753"/>
                  <a:pt x="566" y="751"/>
                  <a:pt x="576" y="759"/>
                </a:cubicBezTo>
                <a:cubicBezTo>
                  <a:pt x="606" y="783"/>
                  <a:pt x="563" y="870"/>
                  <a:pt x="613" y="878"/>
                </a:cubicBezTo>
                <a:cubicBezTo>
                  <a:pt x="664" y="886"/>
                  <a:pt x="716" y="884"/>
                  <a:pt x="768" y="887"/>
                </a:cubicBezTo>
                <a:cubicBezTo>
                  <a:pt x="801" y="920"/>
                  <a:pt x="834" y="946"/>
                  <a:pt x="878" y="960"/>
                </a:cubicBezTo>
                <a:cubicBezTo>
                  <a:pt x="906" y="989"/>
                  <a:pt x="918" y="979"/>
                  <a:pt x="942" y="1015"/>
                </a:cubicBezTo>
                <a:cubicBezTo>
                  <a:pt x="962" y="1076"/>
                  <a:pt x="946" y="1014"/>
                  <a:pt x="942" y="1125"/>
                </a:cubicBezTo>
                <a:cubicBezTo>
                  <a:pt x="931" y="1415"/>
                  <a:pt x="1037" y="1473"/>
                  <a:pt x="887" y="1573"/>
                </a:cubicBezTo>
                <a:cubicBezTo>
                  <a:pt x="869" y="1600"/>
                  <a:pt x="861" y="1625"/>
                  <a:pt x="850" y="1655"/>
                </a:cubicBezTo>
                <a:cubicBezTo>
                  <a:pt x="853" y="1686"/>
                  <a:pt x="860" y="1716"/>
                  <a:pt x="860" y="1747"/>
                </a:cubicBezTo>
                <a:cubicBezTo>
                  <a:pt x="860" y="1778"/>
                  <a:pt x="840" y="1827"/>
                  <a:pt x="869" y="1856"/>
                </a:cubicBezTo>
                <a:cubicBezTo>
                  <a:pt x="878" y="1866"/>
                  <a:pt x="894" y="1867"/>
                  <a:pt x="905" y="1875"/>
                </a:cubicBezTo>
                <a:cubicBezTo>
                  <a:pt x="912" y="1880"/>
                  <a:pt x="916" y="1889"/>
                  <a:pt x="924" y="1893"/>
                </a:cubicBezTo>
                <a:cubicBezTo>
                  <a:pt x="941" y="1901"/>
                  <a:pt x="978" y="1911"/>
                  <a:pt x="978" y="1911"/>
                </a:cubicBezTo>
                <a:cubicBezTo>
                  <a:pt x="991" y="1958"/>
                  <a:pt x="992" y="1942"/>
                  <a:pt x="978" y="1993"/>
                </a:cubicBezTo>
                <a:cubicBezTo>
                  <a:pt x="973" y="2012"/>
                  <a:pt x="960" y="2048"/>
                  <a:pt x="960" y="2048"/>
                </a:cubicBezTo>
                <a:cubicBezTo>
                  <a:pt x="970" y="2078"/>
                  <a:pt x="990" y="2100"/>
                  <a:pt x="997" y="2131"/>
                </a:cubicBezTo>
                <a:cubicBezTo>
                  <a:pt x="1009" y="2185"/>
                  <a:pt x="995" y="2209"/>
                  <a:pt x="1042" y="2240"/>
                </a:cubicBezTo>
                <a:cubicBezTo>
                  <a:pt x="1067" y="2277"/>
                  <a:pt x="1102" y="2300"/>
                  <a:pt x="1134" y="2332"/>
                </a:cubicBezTo>
                <a:cubicBezTo>
                  <a:pt x="1151" y="2349"/>
                  <a:pt x="1163" y="2370"/>
                  <a:pt x="1180" y="2387"/>
                </a:cubicBezTo>
                <a:cubicBezTo>
                  <a:pt x="1210" y="2476"/>
                  <a:pt x="1179" y="2515"/>
                  <a:pt x="1271" y="2560"/>
                </a:cubicBezTo>
                <a:cubicBezTo>
                  <a:pt x="1283" y="2597"/>
                  <a:pt x="1288" y="2612"/>
                  <a:pt x="1326" y="2624"/>
                </a:cubicBezTo>
                <a:cubicBezTo>
                  <a:pt x="1328" y="2625"/>
                  <a:pt x="1371" y="2654"/>
                  <a:pt x="1372" y="2661"/>
                </a:cubicBezTo>
                <a:cubicBezTo>
                  <a:pt x="1392" y="2778"/>
                  <a:pt x="1345" y="2809"/>
                  <a:pt x="1436" y="2853"/>
                </a:cubicBezTo>
                <a:cubicBezTo>
                  <a:pt x="1482" y="2841"/>
                  <a:pt x="1522" y="2827"/>
                  <a:pt x="1573" y="2853"/>
                </a:cubicBezTo>
                <a:cubicBezTo>
                  <a:pt x="1587" y="2860"/>
                  <a:pt x="1577" y="2884"/>
                  <a:pt x="1582" y="2899"/>
                </a:cubicBezTo>
                <a:cubicBezTo>
                  <a:pt x="1598" y="2941"/>
                  <a:pt x="1645" y="2938"/>
                  <a:pt x="1682" y="2944"/>
                </a:cubicBezTo>
                <a:cubicBezTo>
                  <a:pt x="1814" y="2934"/>
                  <a:pt x="1943" y="2916"/>
                  <a:pt x="2076" y="2908"/>
                </a:cubicBezTo>
                <a:cubicBezTo>
                  <a:pt x="2100" y="2911"/>
                  <a:pt x="2135" y="2897"/>
                  <a:pt x="2149" y="2917"/>
                </a:cubicBezTo>
                <a:cubicBezTo>
                  <a:pt x="2165" y="2939"/>
                  <a:pt x="2140" y="2972"/>
                  <a:pt x="2140" y="2999"/>
                </a:cubicBezTo>
                <a:cubicBezTo>
                  <a:pt x="2140" y="3039"/>
                  <a:pt x="2139" y="3079"/>
                  <a:pt x="2149" y="3118"/>
                </a:cubicBezTo>
                <a:cubicBezTo>
                  <a:pt x="2157" y="3148"/>
                  <a:pt x="2231" y="3164"/>
                  <a:pt x="2231" y="3164"/>
                </a:cubicBezTo>
                <a:cubicBezTo>
                  <a:pt x="2308" y="3157"/>
                  <a:pt x="2331" y="3164"/>
                  <a:pt x="2386" y="3127"/>
                </a:cubicBezTo>
                <a:cubicBezTo>
                  <a:pt x="2513" y="3132"/>
                  <a:pt x="2589" y="3125"/>
                  <a:pt x="2697" y="3155"/>
                </a:cubicBezTo>
                <a:cubicBezTo>
                  <a:pt x="2770" y="3226"/>
                  <a:pt x="2673" y="3144"/>
                  <a:pt x="2871" y="3191"/>
                </a:cubicBezTo>
                <a:cubicBezTo>
                  <a:pt x="2881" y="3193"/>
                  <a:pt x="2873" y="3212"/>
                  <a:pt x="2880" y="3219"/>
                </a:cubicBezTo>
                <a:cubicBezTo>
                  <a:pt x="2887" y="3226"/>
                  <a:pt x="2899" y="3225"/>
                  <a:pt x="2908" y="3228"/>
                </a:cubicBezTo>
                <a:cubicBezTo>
                  <a:pt x="2895" y="3285"/>
                  <a:pt x="2904" y="3284"/>
                  <a:pt x="2917" y="3337"/>
                </a:cubicBezTo>
                <a:cubicBezTo>
                  <a:pt x="2909" y="3369"/>
                  <a:pt x="2899" y="3398"/>
                  <a:pt x="2889" y="3429"/>
                </a:cubicBezTo>
                <a:cubicBezTo>
                  <a:pt x="2898" y="3465"/>
                  <a:pt x="2894" y="3504"/>
                  <a:pt x="2908" y="3539"/>
                </a:cubicBezTo>
                <a:cubicBezTo>
                  <a:pt x="2921" y="3572"/>
                  <a:pt x="3008" y="3575"/>
                  <a:pt x="3008" y="3575"/>
                </a:cubicBezTo>
                <a:cubicBezTo>
                  <a:pt x="3031" y="3645"/>
                  <a:pt x="3026" y="3611"/>
                  <a:pt x="3026" y="3676"/>
                </a:cubicBezTo>
              </a:path>
            </a:pathLst>
          </a:custGeom>
          <a:noFill/>
          <a:ln w="38100" cap="flat" cmpd="sng">
            <a:solidFill>
              <a:srgbClr val="FFFF00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83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83045" name="Picture 5" descr="watert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8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84069" name="Picture 5" descr="thrust_fault_Alborz_Ir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3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53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53892" name="Picture 4" descr="thrust_fault_Alborz_Ir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253893" name="AutoShape 5"/>
          <p:cNvSpPr>
            <a:spLocks noChangeArrowheads="1"/>
          </p:cNvSpPr>
          <p:nvPr/>
        </p:nvSpPr>
        <p:spPr bwMode="auto">
          <a:xfrm rot="1457515">
            <a:off x="3451225" y="5908675"/>
            <a:ext cx="3200400" cy="1295400"/>
          </a:xfrm>
          <a:prstGeom prst="leftArrow">
            <a:avLst>
              <a:gd name="adj1" fmla="val 50000"/>
              <a:gd name="adj2" fmla="val 61765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53894" name="AutoShape 6"/>
          <p:cNvSpPr>
            <a:spLocks noChangeArrowheads="1"/>
          </p:cNvSpPr>
          <p:nvPr/>
        </p:nvSpPr>
        <p:spPr bwMode="auto">
          <a:xfrm rot="9585097">
            <a:off x="685800" y="1981200"/>
            <a:ext cx="1927225" cy="758825"/>
          </a:xfrm>
          <a:prstGeom prst="leftArrow">
            <a:avLst>
              <a:gd name="adj1" fmla="val 50000"/>
              <a:gd name="adj2" fmla="val 63494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8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229600" cy="5749925"/>
          </a:xfrm>
        </p:spPr>
        <p:txBody>
          <a:bodyPr/>
          <a:lstStyle/>
          <a:p>
            <a:r>
              <a:rPr lang="en-US"/>
              <a:t>Movement of tectonic plates against each other cause the plates to </a:t>
            </a:r>
            <a:r>
              <a:rPr lang="en-US">
                <a:solidFill>
                  <a:srgbClr val="FF9900"/>
                </a:solidFill>
              </a:rPr>
              <a:t>fault</a:t>
            </a:r>
            <a:r>
              <a:rPr lang="en-US">
                <a:solidFill>
                  <a:srgbClr val="FFFF00"/>
                </a:solidFill>
              </a:rPr>
              <a:t> </a:t>
            </a:r>
            <a:r>
              <a:rPr lang="en-US"/>
              <a:t>and fold.</a:t>
            </a:r>
          </a:p>
          <a:p>
            <a:pPr lvl="1"/>
            <a:endParaRPr lang="en-US"/>
          </a:p>
        </p:txBody>
      </p:sp>
      <p:pic>
        <p:nvPicPr>
          <p:cNvPr id="8808452" name="Picture 4" descr="fault%20in%20Arav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00200"/>
            <a:ext cx="4419600" cy="4953000"/>
          </a:xfrm>
          <a:prstGeom prst="rect">
            <a:avLst/>
          </a:prstGeom>
          <a:noFill/>
          <a:ln w="76200">
            <a:solidFill>
              <a:srgbClr val="FF9900"/>
            </a:solidFill>
            <a:miter lim="800000"/>
            <a:headEnd/>
            <a:tailEnd/>
          </a:ln>
        </p:spPr>
      </p:pic>
      <p:pic>
        <p:nvPicPr>
          <p:cNvPr id="8808453" name="Picture 5" descr="05-06-18%20---%20Sweetwater%20Rd%20-%20big%20fold%20-%209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600200"/>
            <a:ext cx="3738563" cy="4953000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8808454" name="Rectangle 6"/>
          <p:cNvSpPr>
            <a:spLocks noChangeArrowheads="1"/>
          </p:cNvSpPr>
          <p:nvPr/>
        </p:nvSpPr>
        <p:spPr bwMode="auto">
          <a:xfrm>
            <a:off x="6477000" y="6629400"/>
            <a:ext cx="2667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800" b="1"/>
              <a:t>Copyright © 2010 Ryan P. Murphy</a:t>
            </a:r>
            <a:endParaRPr lang="en-US"/>
          </a:p>
        </p:txBody>
      </p:sp>
      <p:sp>
        <p:nvSpPr>
          <p:cNvPr id="8808455" name="WordArt 7"/>
          <p:cNvSpPr>
            <a:spLocks noChangeArrowheads="1" noChangeShapeType="1" noTextEdit="1"/>
          </p:cNvSpPr>
          <p:nvPr/>
        </p:nvSpPr>
        <p:spPr bwMode="auto">
          <a:xfrm>
            <a:off x="457200" y="1752600"/>
            <a:ext cx="22098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pc="720"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Fault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6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836099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8836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20200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7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837123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8837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44488"/>
            <a:ext cx="8153400" cy="613092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8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838147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8838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376363"/>
            <a:ext cx="5562600" cy="4183062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9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839171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8839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1720850"/>
            <a:ext cx="4495800" cy="3379788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0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840195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88401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2122488"/>
            <a:ext cx="3048000" cy="2290762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1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841219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88412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2209800"/>
            <a:ext cx="1828800" cy="13747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2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842243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88422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1981200"/>
            <a:ext cx="1371600" cy="103187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3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843267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88432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1905000"/>
            <a:ext cx="1066800" cy="8032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9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839619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98396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2076450"/>
            <a:ext cx="838200" cy="6318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0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840643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98406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2438400"/>
            <a:ext cx="533400" cy="4016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229600" cy="5749925"/>
          </a:xfrm>
        </p:spPr>
        <p:txBody>
          <a:bodyPr/>
          <a:lstStyle/>
          <a:p>
            <a:r>
              <a:rPr lang="en-US"/>
              <a:t>Movement of tectonic plates against each other cause the plates to </a:t>
            </a:r>
            <a:r>
              <a:rPr lang="en-US">
                <a:solidFill>
                  <a:srgbClr val="FF9900"/>
                </a:solidFill>
              </a:rPr>
              <a:t>fault</a:t>
            </a:r>
            <a:r>
              <a:rPr lang="en-US">
                <a:solidFill>
                  <a:srgbClr val="FFFF00"/>
                </a:solidFill>
              </a:rPr>
              <a:t> </a:t>
            </a:r>
            <a:r>
              <a:rPr lang="en-US"/>
              <a:t>and fold.</a:t>
            </a:r>
          </a:p>
          <a:p>
            <a:pPr lvl="1"/>
            <a:endParaRPr lang="en-US"/>
          </a:p>
        </p:txBody>
      </p:sp>
      <p:pic>
        <p:nvPicPr>
          <p:cNvPr id="9097220" name="Picture 4" descr="fault%20in%20Arav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00200"/>
            <a:ext cx="4419600" cy="4953000"/>
          </a:xfrm>
          <a:prstGeom prst="rect">
            <a:avLst/>
          </a:prstGeom>
          <a:noFill/>
          <a:ln w="76200">
            <a:solidFill>
              <a:srgbClr val="FF9900"/>
            </a:solidFill>
            <a:miter lim="800000"/>
            <a:headEnd/>
            <a:tailEnd/>
          </a:ln>
        </p:spPr>
      </p:pic>
      <p:pic>
        <p:nvPicPr>
          <p:cNvPr id="9097221" name="Picture 5" descr="05-06-18%20---%20Sweetwater%20Rd%20-%20big%20fold%20-%209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600200"/>
            <a:ext cx="3738563" cy="4953000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9097222" name="Rectangle 6"/>
          <p:cNvSpPr>
            <a:spLocks noChangeArrowheads="1"/>
          </p:cNvSpPr>
          <p:nvPr/>
        </p:nvSpPr>
        <p:spPr bwMode="auto">
          <a:xfrm>
            <a:off x="6477000" y="6629400"/>
            <a:ext cx="2667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800" b="1"/>
              <a:t>Copyright © 2010 Ryan P. Murphy</a:t>
            </a:r>
            <a:endParaRPr lang="en-US"/>
          </a:p>
        </p:txBody>
      </p:sp>
      <p:sp>
        <p:nvSpPr>
          <p:cNvPr id="9097223" name="AutoShape 7"/>
          <p:cNvSpPr>
            <a:spLocks noChangeArrowheads="1"/>
          </p:cNvSpPr>
          <p:nvPr/>
        </p:nvSpPr>
        <p:spPr bwMode="auto">
          <a:xfrm rot="685530">
            <a:off x="914400" y="3352800"/>
            <a:ext cx="914400" cy="1295400"/>
          </a:xfrm>
          <a:prstGeom prst="downArrow">
            <a:avLst>
              <a:gd name="adj1" fmla="val 50000"/>
              <a:gd name="adj2" fmla="val 35417"/>
            </a:avLst>
          </a:prstGeom>
          <a:solidFill>
            <a:schemeClr val="accent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097224" name="AutoShape 8"/>
          <p:cNvSpPr>
            <a:spLocks noChangeArrowheads="1"/>
          </p:cNvSpPr>
          <p:nvPr/>
        </p:nvSpPr>
        <p:spPr bwMode="auto">
          <a:xfrm rot="11256793">
            <a:off x="3124200" y="3276600"/>
            <a:ext cx="914400" cy="1295400"/>
          </a:xfrm>
          <a:prstGeom prst="downArrow">
            <a:avLst>
              <a:gd name="adj1" fmla="val 50000"/>
              <a:gd name="adj2" fmla="val 35417"/>
            </a:avLst>
          </a:prstGeom>
          <a:solidFill>
            <a:schemeClr val="accent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097225" name="WordArt 9"/>
          <p:cNvSpPr>
            <a:spLocks noChangeArrowheads="1" noChangeShapeType="1" noTextEdit="1"/>
          </p:cNvSpPr>
          <p:nvPr/>
        </p:nvSpPr>
        <p:spPr bwMode="auto">
          <a:xfrm>
            <a:off x="457200" y="1752600"/>
            <a:ext cx="22098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pc="720"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Fault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1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841667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98416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2668588"/>
            <a:ext cx="228600" cy="1714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842691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98426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2743200"/>
            <a:ext cx="127000" cy="952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3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843715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98437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2819400"/>
            <a:ext cx="100013" cy="7461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4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844739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4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194499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9194500" name="AutoShape 4"/>
          <p:cNvSpPr>
            <a:spLocks noChangeArrowheads="1"/>
          </p:cNvSpPr>
          <p:nvPr/>
        </p:nvSpPr>
        <p:spPr bwMode="auto">
          <a:xfrm>
            <a:off x="4876800" y="1295400"/>
            <a:ext cx="3657600" cy="1905000"/>
          </a:xfrm>
          <a:prstGeom prst="wedgeRoundRectCallout">
            <a:avLst>
              <a:gd name="adj1" fmla="val -49306"/>
              <a:gd name="adj2" fmla="val 63500"/>
              <a:gd name="adj3" fmla="val 16667"/>
            </a:avLst>
          </a:prstGeom>
          <a:solidFill>
            <a:schemeClr val="tx1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3200">
                <a:solidFill>
                  <a:schemeClr val="bg1"/>
                </a:solidFill>
              </a:rPr>
              <a:t>“It’s not my fault.”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96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304800"/>
            <a:ext cx="8305800" cy="5821363"/>
          </a:xfrm>
        </p:spPr>
        <p:txBody>
          <a:bodyPr/>
          <a:lstStyle/>
          <a:p>
            <a:r>
              <a:rPr lang="en-US" dirty="0"/>
              <a:t>Which is a reverse </a:t>
            </a:r>
            <a:r>
              <a:rPr lang="en-US" dirty="0" smtClean="0"/>
              <a:t>/ thrust fault</a:t>
            </a:r>
            <a:r>
              <a:rPr lang="en-US" dirty="0"/>
              <a:t>?</a:t>
            </a:r>
          </a:p>
        </p:txBody>
      </p:sp>
      <p:pic>
        <p:nvPicPr>
          <p:cNvPr id="9159684" name="Picture 4" descr="http://www.dsuper.net/~innotech/quake/NormalAnimation1.gif"/>
          <p:cNvPicPr>
            <a:picLocks noChangeAspect="1" noChangeArrowheads="1" noCrop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990600"/>
            <a:ext cx="4267200" cy="5638800"/>
          </a:xfrm>
          <a:noFill/>
          <a:ln/>
        </p:spPr>
      </p:pic>
      <p:sp>
        <p:nvSpPr>
          <p:cNvPr id="9159691" name="Text Box 11"/>
          <p:cNvSpPr txBox="1">
            <a:spLocks noChangeArrowheads="1"/>
          </p:cNvSpPr>
          <p:nvPr/>
        </p:nvSpPr>
        <p:spPr bwMode="auto">
          <a:xfrm>
            <a:off x="4724400" y="1524000"/>
            <a:ext cx="9144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</a:rPr>
              <a:t>B</a:t>
            </a:r>
          </a:p>
        </p:txBody>
      </p:sp>
      <p:pic>
        <p:nvPicPr>
          <p:cNvPr id="9159693" name="Picture 13" descr="http://www.myndeye.com/earthquakes/thrustanimation.gif"/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24400" y="990600"/>
            <a:ext cx="4267200" cy="5638800"/>
          </a:xfrm>
          <a:noFill/>
        </p:spPr>
      </p:pic>
      <p:sp>
        <p:nvSpPr>
          <p:cNvPr id="9159696" name="Rectangle 16"/>
          <p:cNvSpPr>
            <a:spLocks noChangeArrowheads="1"/>
          </p:cNvSpPr>
          <p:nvPr/>
        </p:nvSpPr>
        <p:spPr bwMode="auto">
          <a:xfrm>
            <a:off x="4724400" y="990600"/>
            <a:ext cx="4267200" cy="5638800"/>
          </a:xfrm>
          <a:prstGeom prst="rect">
            <a:avLst/>
          </a:prstGeom>
          <a:noFill/>
          <a:ln w="76200" algn="ctr">
            <a:solidFill>
              <a:srgbClr val="5F5F5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159697" name="Rectangle 17"/>
          <p:cNvSpPr>
            <a:spLocks noChangeArrowheads="1"/>
          </p:cNvSpPr>
          <p:nvPr/>
        </p:nvSpPr>
        <p:spPr bwMode="auto">
          <a:xfrm>
            <a:off x="228600" y="990600"/>
            <a:ext cx="4267200" cy="5638800"/>
          </a:xfrm>
          <a:prstGeom prst="rect">
            <a:avLst/>
          </a:prstGeom>
          <a:noFill/>
          <a:ln w="76200" algn="ctr">
            <a:solidFill>
              <a:srgbClr val="5F5F5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159698" name="WordArt 18"/>
          <p:cNvSpPr>
            <a:spLocks noChangeArrowheads="1" noChangeShapeType="1" noTextEdit="1"/>
          </p:cNvSpPr>
          <p:nvPr/>
        </p:nvSpPr>
        <p:spPr bwMode="auto">
          <a:xfrm>
            <a:off x="381000" y="1143000"/>
            <a:ext cx="6096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pc="72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A</a:t>
            </a:r>
          </a:p>
        </p:txBody>
      </p:sp>
      <p:sp>
        <p:nvSpPr>
          <p:cNvPr id="9159699" name="WordArt 19"/>
          <p:cNvSpPr>
            <a:spLocks noChangeArrowheads="1" noChangeShapeType="1" noTextEdit="1"/>
          </p:cNvSpPr>
          <p:nvPr/>
        </p:nvSpPr>
        <p:spPr bwMode="auto">
          <a:xfrm>
            <a:off x="4953000" y="1143000"/>
            <a:ext cx="609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pc="72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349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304800"/>
            <a:ext cx="8305800" cy="5821363"/>
          </a:xfrm>
        </p:spPr>
        <p:txBody>
          <a:bodyPr/>
          <a:lstStyle/>
          <a:p>
            <a:r>
              <a:rPr lang="en-US"/>
              <a:t>Which is a reverse / thrust fault?</a:t>
            </a:r>
          </a:p>
        </p:txBody>
      </p:sp>
      <p:pic>
        <p:nvPicPr>
          <p:cNvPr id="9663491" name="Picture 3" descr="http://www.dsuper.net/~innotech/quake/NormalAnimation1.gif"/>
          <p:cNvPicPr>
            <a:picLocks noChangeAspect="1" noChangeArrowheads="1" noCrop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990600"/>
            <a:ext cx="4267200" cy="5638800"/>
          </a:xfrm>
          <a:noFill/>
          <a:ln/>
        </p:spPr>
      </p:pic>
      <p:sp>
        <p:nvSpPr>
          <p:cNvPr id="9663492" name="Text Box 4"/>
          <p:cNvSpPr txBox="1">
            <a:spLocks noChangeArrowheads="1"/>
          </p:cNvSpPr>
          <p:nvPr/>
        </p:nvSpPr>
        <p:spPr bwMode="auto">
          <a:xfrm>
            <a:off x="4724400" y="1524000"/>
            <a:ext cx="9144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</a:rPr>
              <a:t>B</a:t>
            </a:r>
          </a:p>
        </p:txBody>
      </p:sp>
      <p:pic>
        <p:nvPicPr>
          <p:cNvPr id="9663493" name="Picture 5" descr="http://www.myndeye.com/earthquakes/thrustanimation.gif"/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24400" y="990600"/>
            <a:ext cx="4267200" cy="5638800"/>
          </a:xfrm>
        </p:spPr>
      </p:pic>
      <p:sp>
        <p:nvSpPr>
          <p:cNvPr id="9663494" name="Rectangle 6"/>
          <p:cNvSpPr>
            <a:spLocks noChangeArrowheads="1"/>
          </p:cNvSpPr>
          <p:nvPr/>
        </p:nvSpPr>
        <p:spPr bwMode="auto">
          <a:xfrm>
            <a:off x="4724400" y="990600"/>
            <a:ext cx="4267200" cy="5638800"/>
          </a:xfrm>
          <a:prstGeom prst="rect">
            <a:avLst/>
          </a:prstGeom>
          <a:noFill/>
          <a:ln w="76200" algn="ctr">
            <a:solidFill>
              <a:srgbClr val="5F5F5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663495" name="Rectangle 7"/>
          <p:cNvSpPr>
            <a:spLocks noChangeArrowheads="1"/>
          </p:cNvSpPr>
          <p:nvPr/>
        </p:nvSpPr>
        <p:spPr bwMode="auto">
          <a:xfrm>
            <a:off x="228600" y="990600"/>
            <a:ext cx="4267200" cy="5638800"/>
          </a:xfrm>
          <a:prstGeom prst="rect">
            <a:avLst/>
          </a:prstGeom>
          <a:noFill/>
          <a:ln w="76200" algn="ctr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663496" name="WordArt 8"/>
          <p:cNvSpPr>
            <a:spLocks noChangeArrowheads="1" noChangeShapeType="1" noTextEdit="1"/>
          </p:cNvSpPr>
          <p:nvPr/>
        </p:nvSpPr>
        <p:spPr bwMode="auto">
          <a:xfrm>
            <a:off x="381000" y="1143000"/>
            <a:ext cx="6096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pc="72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A</a:t>
            </a:r>
          </a:p>
        </p:txBody>
      </p:sp>
      <p:sp>
        <p:nvSpPr>
          <p:cNvPr id="9663497" name="WordArt 9"/>
          <p:cNvSpPr>
            <a:spLocks noChangeArrowheads="1" noChangeShapeType="1" noTextEdit="1"/>
          </p:cNvSpPr>
          <p:nvPr/>
        </p:nvSpPr>
        <p:spPr bwMode="auto">
          <a:xfrm>
            <a:off x="4953000" y="1143000"/>
            <a:ext cx="609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pc="72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451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304800"/>
            <a:ext cx="8305800" cy="5821363"/>
          </a:xfrm>
        </p:spPr>
        <p:txBody>
          <a:bodyPr/>
          <a:lstStyle/>
          <a:p>
            <a:r>
              <a:rPr lang="en-US"/>
              <a:t>Which is a reverse / thrust fault?</a:t>
            </a:r>
          </a:p>
        </p:txBody>
      </p:sp>
      <p:pic>
        <p:nvPicPr>
          <p:cNvPr id="9664515" name="Picture 3" descr="http://www.dsuper.net/~innotech/quake/NormalAnimation1.gif"/>
          <p:cNvPicPr>
            <a:picLocks noChangeAspect="1" noChangeArrowheads="1" noCrop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990600"/>
            <a:ext cx="4267200" cy="5638800"/>
          </a:xfrm>
          <a:noFill/>
          <a:ln/>
        </p:spPr>
      </p:pic>
      <p:sp>
        <p:nvSpPr>
          <p:cNvPr id="9664516" name="Text Box 4"/>
          <p:cNvSpPr txBox="1">
            <a:spLocks noChangeArrowheads="1"/>
          </p:cNvSpPr>
          <p:nvPr/>
        </p:nvSpPr>
        <p:spPr bwMode="auto">
          <a:xfrm>
            <a:off x="4724400" y="1524000"/>
            <a:ext cx="9144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</a:rPr>
              <a:t>B</a:t>
            </a:r>
          </a:p>
        </p:txBody>
      </p:sp>
      <p:pic>
        <p:nvPicPr>
          <p:cNvPr id="9664517" name="Picture 5" descr="http://www.myndeye.com/earthquakes/thrustanimation.gif"/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24400" y="990600"/>
            <a:ext cx="4267200" cy="5638800"/>
          </a:xfrm>
        </p:spPr>
      </p:pic>
      <p:sp>
        <p:nvSpPr>
          <p:cNvPr id="9664518" name="Rectangle 6"/>
          <p:cNvSpPr>
            <a:spLocks noChangeArrowheads="1"/>
          </p:cNvSpPr>
          <p:nvPr/>
        </p:nvSpPr>
        <p:spPr bwMode="auto">
          <a:xfrm>
            <a:off x="4724400" y="990600"/>
            <a:ext cx="4267200" cy="5638800"/>
          </a:xfrm>
          <a:prstGeom prst="rect">
            <a:avLst/>
          </a:prstGeom>
          <a:noFill/>
          <a:ln w="76200" algn="ctr">
            <a:solidFill>
              <a:srgbClr val="5F5F5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664519" name="Rectangle 7"/>
          <p:cNvSpPr>
            <a:spLocks noChangeArrowheads="1"/>
          </p:cNvSpPr>
          <p:nvPr/>
        </p:nvSpPr>
        <p:spPr bwMode="auto">
          <a:xfrm>
            <a:off x="228600" y="990600"/>
            <a:ext cx="4267200" cy="5638800"/>
          </a:xfrm>
          <a:prstGeom prst="rect">
            <a:avLst/>
          </a:prstGeom>
          <a:noFill/>
          <a:ln w="76200" algn="ctr">
            <a:solidFill>
              <a:srgbClr val="99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664520" name="WordArt 8"/>
          <p:cNvSpPr>
            <a:spLocks noChangeArrowheads="1" noChangeShapeType="1" noTextEdit="1"/>
          </p:cNvSpPr>
          <p:nvPr/>
        </p:nvSpPr>
        <p:spPr bwMode="auto">
          <a:xfrm>
            <a:off x="381000" y="1143000"/>
            <a:ext cx="6096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pc="72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A</a:t>
            </a:r>
          </a:p>
        </p:txBody>
      </p:sp>
      <p:sp>
        <p:nvSpPr>
          <p:cNvPr id="9664521" name="WordArt 9"/>
          <p:cNvSpPr>
            <a:spLocks noChangeArrowheads="1" noChangeShapeType="1" noTextEdit="1"/>
          </p:cNvSpPr>
          <p:nvPr/>
        </p:nvSpPr>
        <p:spPr bwMode="auto">
          <a:xfrm>
            <a:off x="4953000" y="1143000"/>
            <a:ext cx="609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pc="72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B</a:t>
            </a:r>
          </a:p>
        </p:txBody>
      </p:sp>
      <p:sp>
        <p:nvSpPr>
          <p:cNvPr id="9664522" name="WordArt 10"/>
          <p:cNvSpPr>
            <a:spLocks noChangeArrowheads="1" noChangeShapeType="1" noTextEdit="1"/>
          </p:cNvSpPr>
          <p:nvPr/>
        </p:nvSpPr>
        <p:spPr bwMode="auto">
          <a:xfrm>
            <a:off x="1447800" y="1219200"/>
            <a:ext cx="2590800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r>
              <a:rPr lang="en-US" sz="3600" kern="1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Normal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553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304800"/>
            <a:ext cx="8305800" cy="5821363"/>
          </a:xfrm>
        </p:spPr>
        <p:txBody>
          <a:bodyPr/>
          <a:lstStyle/>
          <a:p>
            <a:r>
              <a:rPr lang="en-US"/>
              <a:t>Which is a reverse / thrust fault?</a:t>
            </a:r>
          </a:p>
        </p:txBody>
      </p:sp>
      <p:pic>
        <p:nvPicPr>
          <p:cNvPr id="9665539" name="Picture 3" descr="http://www.dsuper.net/~innotech/quake/NormalAnimation1.gif"/>
          <p:cNvPicPr>
            <a:picLocks noChangeAspect="1" noChangeArrowheads="1" noCrop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990600"/>
            <a:ext cx="4267200" cy="5638800"/>
          </a:xfrm>
          <a:noFill/>
          <a:ln/>
        </p:spPr>
      </p:pic>
      <p:sp>
        <p:nvSpPr>
          <p:cNvPr id="9665540" name="Text Box 4"/>
          <p:cNvSpPr txBox="1">
            <a:spLocks noChangeArrowheads="1"/>
          </p:cNvSpPr>
          <p:nvPr/>
        </p:nvSpPr>
        <p:spPr bwMode="auto">
          <a:xfrm>
            <a:off x="4724400" y="1524000"/>
            <a:ext cx="9144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</a:rPr>
              <a:t>B</a:t>
            </a:r>
          </a:p>
        </p:txBody>
      </p:sp>
      <p:pic>
        <p:nvPicPr>
          <p:cNvPr id="9665541" name="Picture 5" descr="http://www.myndeye.com/earthquakes/thrustanimation.gif"/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24400" y="990600"/>
            <a:ext cx="4267200" cy="5638800"/>
          </a:xfrm>
        </p:spPr>
      </p:pic>
      <p:sp>
        <p:nvSpPr>
          <p:cNvPr id="9665542" name="Rectangle 6"/>
          <p:cNvSpPr>
            <a:spLocks noChangeArrowheads="1"/>
          </p:cNvSpPr>
          <p:nvPr/>
        </p:nvSpPr>
        <p:spPr bwMode="auto">
          <a:xfrm>
            <a:off x="4724400" y="990600"/>
            <a:ext cx="4267200" cy="5638800"/>
          </a:xfrm>
          <a:prstGeom prst="rect">
            <a:avLst/>
          </a:prstGeom>
          <a:noFill/>
          <a:ln w="76200" algn="ctr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665543" name="Rectangle 7"/>
          <p:cNvSpPr>
            <a:spLocks noChangeArrowheads="1"/>
          </p:cNvSpPr>
          <p:nvPr/>
        </p:nvSpPr>
        <p:spPr bwMode="auto">
          <a:xfrm>
            <a:off x="228600" y="990600"/>
            <a:ext cx="4267200" cy="5638800"/>
          </a:xfrm>
          <a:prstGeom prst="rect">
            <a:avLst/>
          </a:prstGeom>
          <a:noFill/>
          <a:ln w="76200" algn="ctr">
            <a:solidFill>
              <a:srgbClr val="99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665544" name="WordArt 8"/>
          <p:cNvSpPr>
            <a:spLocks noChangeArrowheads="1" noChangeShapeType="1" noTextEdit="1"/>
          </p:cNvSpPr>
          <p:nvPr/>
        </p:nvSpPr>
        <p:spPr bwMode="auto">
          <a:xfrm>
            <a:off x="381000" y="1143000"/>
            <a:ext cx="6096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pc="72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A</a:t>
            </a:r>
          </a:p>
        </p:txBody>
      </p:sp>
      <p:sp>
        <p:nvSpPr>
          <p:cNvPr id="9665545" name="WordArt 9"/>
          <p:cNvSpPr>
            <a:spLocks noChangeArrowheads="1" noChangeShapeType="1" noTextEdit="1"/>
          </p:cNvSpPr>
          <p:nvPr/>
        </p:nvSpPr>
        <p:spPr bwMode="auto">
          <a:xfrm>
            <a:off x="4953000" y="1143000"/>
            <a:ext cx="609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pc="72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B</a:t>
            </a:r>
          </a:p>
        </p:txBody>
      </p:sp>
      <p:sp>
        <p:nvSpPr>
          <p:cNvPr id="9665546" name="WordArt 10"/>
          <p:cNvSpPr>
            <a:spLocks noChangeArrowheads="1" noChangeShapeType="1" noTextEdit="1"/>
          </p:cNvSpPr>
          <p:nvPr/>
        </p:nvSpPr>
        <p:spPr bwMode="auto">
          <a:xfrm>
            <a:off x="1447800" y="1219200"/>
            <a:ext cx="2590800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r>
              <a:rPr lang="en-US" sz="3600" kern="1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Normal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656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304800"/>
            <a:ext cx="8305800" cy="5821363"/>
          </a:xfrm>
        </p:spPr>
        <p:txBody>
          <a:bodyPr/>
          <a:lstStyle/>
          <a:p>
            <a:r>
              <a:rPr lang="en-US"/>
              <a:t>Which is a </a:t>
            </a:r>
            <a:r>
              <a:rPr lang="en-US">
                <a:solidFill>
                  <a:srgbClr val="FF9900"/>
                </a:solidFill>
              </a:rPr>
              <a:t>reverse / thrust fault</a:t>
            </a:r>
            <a:r>
              <a:rPr lang="en-US"/>
              <a:t>?</a:t>
            </a:r>
          </a:p>
        </p:txBody>
      </p:sp>
      <p:pic>
        <p:nvPicPr>
          <p:cNvPr id="9666563" name="Picture 3" descr="http://www.dsuper.net/~innotech/quake/NormalAnimation1.gif"/>
          <p:cNvPicPr>
            <a:picLocks noChangeAspect="1" noChangeArrowheads="1" noCrop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990600"/>
            <a:ext cx="4267200" cy="5638800"/>
          </a:xfrm>
          <a:noFill/>
          <a:ln/>
        </p:spPr>
      </p:pic>
      <p:sp>
        <p:nvSpPr>
          <p:cNvPr id="9666564" name="Text Box 4"/>
          <p:cNvSpPr txBox="1">
            <a:spLocks noChangeArrowheads="1"/>
          </p:cNvSpPr>
          <p:nvPr/>
        </p:nvSpPr>
        <p:spPr bwMode="auto">
          <a:xfrm>
            <a:off x="4724400" y="1524000"/>
            <a:ext cx="9144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</a:rPr>
              <a:t>B</a:t>
            </a:r>
          </a:p>
        </p:txBody>
      </p:sp>
      <p:pic>
        <p:nvPicPr>
          <p:cNvPr id="9666565" name="Picture 5" descr="http://www.myndeye.com/earthquakes/thrustanimation.gif"/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24400" y="990600"/>
            <a:ext cx="4267200" cy="5638800"/>
          </a:xfrm>
        </p:spPr>
      </p:pic>
      <p:sp>
        <p:nvSpPr>
          <p:cNvPr id="9666566" name="Rectangle 6"/>
          <p:cNvSpPr>
            <a:spLocks noChangeArrowheads="1"/>
          </p:cNvSpPr>
          <p:nvPr/>
        </p:nvSpPr>
        <p:spPr bwMode="auto">
          <a:xfrm>
            <a:off x="4724400" y="990600"/>
            <a:ext cx="4267200" cy="5638800"/>
          </a:xfrm>
          <a:prstGeom prst="rect">
            <a:avLst/>
          </a:prstGeom>
          <a:noFill/>
          <a:ln w="76200" algn="ctr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666567" name="Rectangle 7"/>
          <p:cNvSpPr>
            <a:spLocks noChangeArrowheads="1"/>
          </p:cNvSpPr>
          <p:nvPr/>
        </p:nvSpPr>
        <p:spPr bwMode="auto">
          <a:xfrm>
            <a:off x="228600" y="990600"/>
            <a:ext cx="4267200" cy="5638800"/>
          </a:xfrm>
          <a:prstGeom prst="rect">
            <a:avLst/>
          </a:prstGeom>
          <a:noFill/>
          <a:ln w="76200" algn="ctr">
            <a:solidFill>
              <a:srgbClr val="99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666568" name="WordArt 8"/>
          <p:cNvSpPr>
            <a:spLocks noChangeArrowheads="1" noChangeShapeType="1" noTextEdit="1"/>
          </p:cNvSpPr>
          <p:nvPr/>
        </p:nvSpPr>
        <p:spPr bwMode="auto">
          <a:xfrm>
            <a:off x="381000" y="1143000"/>
            <a:ext cx="6096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pc="72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A</a:t>
            </a:r>
          </a:p>
        </p:txBody>
      </p:sp>
      <p:sp>
        <p:nvSpPr>
          <p:cNvPr id="9666569" name="WordArt 9"/>
          <p:cNvSpPr>
            <a:spLocks noChangeArrowheads="1" noChangeShapeType="1" noTextEdit="1"/>
          </p:cNvSpPr>
          <p:nvPr/>
        </p:nvSpPr>
        <p:spPr bwMode="auto">
          <a:xfrm>
            <a:off x="4953000" y="1143000"/>
            <a:ext cx="609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pc="72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B</a:t>
            </a:r>
          </a:p>
        </p:txBody>
      </p:sp>
      <p:sp>
        <p:nvSpPr>
          <p:cNvPr id="9666570" name="WordArt 10"/>
          <p:cNvSpPr>
            <a:spLocks noChangeArrowheads="1" noChangeShapeType="1" noTextEdit="1"/>
          </p:cNvSpPr>
          <p:nvPr/>
        </p:nvSpPr>
        <p:spPr bwMode="auto">
          <a:xfrm>
            <a:off x="1447800" y="1219200"/>
            <a:ext cx="2590800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r>
              <a:rPr lang="en-US" sz="3600" kern="1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Normal</a:t>
            </a:r>
          </a:p>
        </p:txBody>
      </p:sp>
      <p:sp>
        <p:nvSpPr>
          <p:cNvPr id="9666571" name="WordArt 11"/>
          <p:cNvSpPr>
            <a:spLocks noChangeArrowheads="1" noChangeShapeType="1" noTextEdit="1"/>
          </p:cNvSpPr>
          <p:nvPr/>
        </p:nvSpPr>
        <p:spPr bwMode="auto">
          <a:xfrm>
            <a:off x="4953000" y="1752600"/>
            <a:ext cx="3543300" cy="12192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r>
              <a:rPr 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Reverse / Thrust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9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229600" cy="5749925"/>
          </a:xfrm>
        </p:spPr>
        <p:txBody>
          <a:bodyPr/>
          <a:lstStyle/>
          <a:p>
            <a:r>
              <a:rPr lang="en-US"/>
              <a:t>Movement of tectonic plates against each other cause the plates to </a:t>
            </a:r>
            <a:r>
              <a:rPr lang="en-US">
                <a:solidFill>
                  <a:srgbClr val="FF9900"/>
                </a:solidFill>
              </a:rPr>
              <a:t>fault</a:t>
            </a:r>
            <a:r>
              <a:rPr lang="en-US">
                <a:solidFill>
                  <a:srgbClr val="FFFF00"/>
                </a:solidFill>
              </a:rPr>
              <a:t> </a:t>
            </a:r>
            <a:r>
              <a:rPr lang="en-US"/>
              <a:t>and fold.</a:t>
            </a:r>
          </a:p>
          <a:p>
            <a:pPr lvl="1"/>
            <a:endParaRPr lang="en-US"/>
          </a:p>
        </p:txBody>
      </p:sp>
      <p:pic>
        <p:nvPicPr>
          <p:cNvPr id="8809476" name="Picture 4" descr="fault%20in%20Arav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00200"/>
            <a:ext cx="4419600" cy="4953000"/>
          </a:xfrm>
          <a:prstGeom prst="rect">
            <a:avLst/>
          </a:prstGeom>
          <a:noFill/>
          <a:ln w="76200">
            <a:solidFill>
              <a:srgbClr val="FF9900"/>
            </a:solidFill>
            <a:miter lim="800000"/>
            <a:headEnd/>
            <a:tailEnd/>
          </a:ln>
        </p:spPr>
      </p:pic>
      <p:pic>
        <p:nvPicPr>
          <p:cNvPr id="8809477" name="Picture 5" descr="05-06-18%20---%20Sweetwater%20Rd%20-%20big%20fold%20-%209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600200"/>
            <a:ext cx="3738563" cy="4953000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8809478" name="Rectangle 6"/>
          <p:cNvSpPr>
            <a:spLocks noChangeArrowheads="1"/>
          </p:cNvSpPr>
          <p:nvPr/>
        </p:nvSpPr>
        <p:spPr bwMode="auto">
          <a:xfrm>
            <a:off x="6477000" y="6629400"/>
            <a:ext cx="2667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800" b="1"/>
              <a:t>Copyright © 2010 Ryan P. Murphy</a:t>
            </a:r>
            <a:endParaRPr lang="en-US"/>
          </a:p>
        </p:txBody>
      </p:sp>
      <p:sp>
        <p:nvSpPr>
          <p:cNvPr id="8809479" name="WordArt 7"/>
          <p:cNvSpPr>
            <a:spLocks noChangeArrowheads="1" noChangeShapeType="1" noTextEdit="1"/>
          </p:cNvSpPr>
          <p:nvPr/>
        </p:nvSpPr>
        <p:spPr bwMode="auto">
          <a:xfrm>
            <a:off x="457200" y="1752600"/>
            <a:ext cx="22098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pc="720"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Fault</a:t>
            </a:r>
          </a:p>
        </p:txBody>
      </p:sp>
      <p:sp>
        <p:nvSpPr>
          <p:cNvPr id="8809480" name="AutoShape 8"/>
          <p:cNvSpPr>
            <a:spLocks noChangeArrowheads="1"/>
          </p:cNvSpPr>
          <p:nvPr/>
        </p:nvSpPr>
        <p:spPr bwMode="auto">
          <a:xfrm rot="685530">
            <a:off x="914400" y="3352800"/>
            <a:ext cx="914400" cy="1295400"/>
          </a:xfrm>
          <a:prstGeom prst="downArrow">
            <a:avLst>
              <a:gd name="adj1" fmla="val 50000"/>
              <a:gd name="adj2" fmla="val 35417"/>
            </a:avLst>
          </a:prstGeom>
          <a:solidFill>
            <a:schemeClr val="accent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809481" name="AutoShape 9"/>
          <p:cNvSpPr>
            <a:spLocks noChangeArrowheads="1"/>
          </p:cNvSpPr>
          <p:nvPr/>
        </p:nvSpPr>
        <p:spPr bwMode="auto">
          <a:xfrm rot="11256793">
            <a:off x="3124200" y="3276600"/>
            <a:ext cx="914400" cy="1295400"/>
          </a:xfrm>
          <a:prstGeom prst="downArrow">
            <a:avLst>
              <a:gd name="adj1" fmla="val 50000"/>
              <a:gd name="adj2" fmla="val 35417"/>
            </a:avLst>
          </a:prstGeom>
          <a:solidFill>
            <a:schemeClr val="accent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5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195523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9195524" name="AutoShape 4"/>
          <p:cNvSpPr>
            <a:spLocks noChangeArrowheads="1"/>
          </p:cNvSpPr>
          <p:nvPr/>
        </p:nvSpPr>
        <p:spPr bwMode="auto">
          <a:xfrm>
            <a:off x="4876800" y="1295400"/>
            <a:ext cx="3657600" cy="1905000"/>
          </a:xfrm>
          <a:prstGeom prst="wedgeRoundRectCallout">
            <a:avLst>
              <a:gd name="adj1" fmla="val -49306"/>
              <a:gd name="adj2" fmla="val 63500"/>
              <a:gd name="adj3" fmla="val 16667"/>
            </a:avLst>
          </a:prstGeom>
          <a:solidFill>
            <a:schemeClr val="tx1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3200">
                <a:solidFill>
                  <a:schemeClr val="bg1"/>
                </a:solidFill>
              </a:rPr>
              <a:t>“It’s your fault.”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758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304800"/>
            <a:ext cx="8305800" cy="5821363"/>
          </a:xfrm>
        </p:spPr>
        <p:txBody>
          <a:bodyPr/>
          <a:lstStyle/>
          <a:p>
            <a:r>
              <a:rPr lang="en-US"/>
              <a:t>Which is a normal fault?</a:t>
            </a:r>
          </a:p>
        </p:txBody>
      </p:sp>
      <p:pic>
        <p:nvPicPr>
          <p:cNvPr id="9667587" name="Picture 3" descr="http://www.dsuper.net/~innotech/quake/NormalAnimation1.gif"/>
          <p:cNvPicPr>
            <a:picLocks noChangeAspect="1" noChangeArrowheads="1" noCrop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24400" y="990600"/>
            <a:ext cx="4267200" cy="5638800"/>
          </a:xfrm>
          <a:noFill/>
          <a:ln/>
        </p:spPr>
      </p:pic>
      <p:pic>
        <p:nvPicPr>
          <p:cNvPr id="9667589" name="Picture 5" descr="http://www.myndeye.com/earthquakes/thrustanimation.gif"/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28600" y="990600"/>
            <a:ext cx="4267200" cy="5638800"/>
          </a:xfrm>
        </p:spPr>
      </p:pic>
      <p:sp>
        <p:nvSpPr>
          <p:cNvPr id="9667590" name="Rectangle 6"/>
          <p:cNvSpPr>
            <a:spLocks noChangeArrowheads="1"/>
          </p:cNvSpPr>
          <p:nvPr/>
        </p:nvSpPr>
        <p:spPr bwMode="auto">
          <a:xfrm>
            <a:off x="4724400" y="990600"/>
            <a:ext cx="4267200" cy="5638800"/>
          </a:xfrm>
          <a:prstGeom prst="rect">
            <a:avLst/>
          </a:prstGeom>
          <a:noFill/>
          <a:ln w="76200" algn="ctr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667591" name="Rectangle 7"/>
          <p:cNvSpPr>
            <a:spLocks noChangeArrowheads="1"/>
          </p:cNvSpPr>
          <p:nvPr/>
        </p:nvSpPr>
        <p:spPr bwMode="auto">
          <a:xfrm>
            <a:off x="228600" y="990600"/>
            <a:ext cx="4267200" cy="5638800"/>
          </a:xfrm>
          <a:prstGeom prst="rect">
            <a:avLst/>
          </a:prstGeom>
          <a:noFill/>
          <a:ln w="76200" algn="ctr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667592" name="WordArt 8"/>
          <p:cNvSpPr>
            <a:spLocks noChangeArrowheads="1" noChangeShapeType="1" noTextEdit="1"/>
          </p:cNvSpPr>
          <p:nvPr/>
        </p:nvSpPr>
        <p:spPr bwMode="auto">
          <a:xfrm>
            <a:off x="381000" y="1143000"/>
            <a:ext cx="6096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pc="72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A</a:t>
            </a:r>
          </a:p>
        </p:txBody>
      </p:sp>
      <p:sp>
        <p:nvSpPr>
          <p:cNvPr id="9667593" name="WordArt 9"/>
          <p:cNvSpPr>
            <a:spLocks noChangeArrowheads="1" noChangeShapeType="1" noTextEdit="1"/>
          </p:cNvSpPr>
          <p:nvPr/>
        </p:nvSpPr>
        <p:spPr bwMode="auto">
          <a:xfrm>
            <a:off x="4953000" y="1143000"/>
            <a:ext cx="609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pc="72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963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304800"/>
            <a:ext cx="8305800" cy="5821363"/>
          </a:xfrm>
        </p:spPr>
        <p:txBody>
          <a:bodyPr/>
          <a:lstStyle/>
          <a:p>
            <a:r>
              <a:rPr lang="en-US"/>
              <a:t>Which is a normal fault?</a:t>
            </a:r>
          </a:p>
        </p:txBody>
      </p:sp>
      <p:pic>
        <p:nvPicPr>
          <p:cNvPr id="9669635" name="Picture 3" descr="http://www.dsuper.net/~innotech/quake/NormalAnimation1.gif"/>
          <p:cNvPicPr>
            <a:picLocks noChangeAspect="1" noChangeArrowheads="1" noCrop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24400" y="990600"/>
            <a:ext cx="4267200" cy="5638800"/>
          </a:xfrm>
          <a:noFill/>
          <a:ln/>
        </p:spPr>
      </p:pic>
      <p:pic>
        <p:nvPicPr>
          <p:cNvPr id="9669636" name="Picture 4" descr="http://www.myndeye.com/earthquakes/thrustanimation.gif"/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28600" y="990600"/>
            <a:ext cx="4267200" cy="5638800"/>
          </a:xfrm>
        </p:spPr>
      </p:pic>
      <p:sp>
        <p:nvSpPr>
          <p:cNvPr id="9669637" name="Rectangle 5"/>
          <p:cNvSpPr>
            <a:spLocks noChangeArrowheads="1"/>
          </p:cNvSpPr>
          <p:nvPr/>
        </p:nvSpPr>
        <p:spPr bwMode="auto">
          <a:xfrm>
            <a:off x="4724400" y="990600"/>
            <a:ext cx="4267200" cy="5638800"/>
          </a:xfrm>
          <a:prstGeom prst="rect">
            <a:avLst/>
          </a:prstGeom>
          <a:noFill/>
          <a:ln w="76200" algn="ctr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669638" name="Rectangle 6"/>
          <p:cNvSpPr>
            <a:spLocks noChangeArrowheads="1"/>
          </p:cNvSpPr>
          <p:nvPr/>
        </p:nvSpPr>
        <p:spPr bwMode="auto">
          <a:xfrm>
            <a:off x="228600" y="990600"/>
            <a:ext cx="4267200" cy="5638800"/>
          </a:xfrm>
          <a:prstGeom prst="rect">
            <a:avLst/>
          </a:prstGeom>
          <a:noFill/>
          <a:ln w="76200" algn="ctr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669639" name="WordArt 7"/>
          <p:cNvSpPr>
            <a:spLocks noChangeArrowheads="1" noChangeShapeType="1" noTextEdit="1"/>
          </p:cNvSpPr>
          <p:nvPr/>
        </p:nvSpPr>
        <p:spPr bwMode="auto">
          <a:xfrm>
            <a:off x="381000" y="1143000"/>
            <a:ext cx="6096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pc="72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A</a:t>
            </a:r>
          </a:p>
        </p:txBody>
      </p:sp>
      <p:sp>
        <p:nvSpPr>
          <p:cNvPr id="9669640" name="WordArt 8"/>
          <p:cNvSpPr>
            <a:spLocks noChangeArrowheads="1" noChangeShapeType="1" noTextEdit="1"/>
          </p:cNvSpPr>
          <p:nvPr/>
        </p:nvSpPr>
        <p:spPr bwMode="auto">
          <a:xfrm>
            <a:off x="4953000" y="1143000"/>
            <a:ext cx="609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pc="72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373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304800"/>
            <a:ext cx="8305800" cy="5821363"/>
          </a:xfrm>
        </p:spPr>
        <p:txBody>
          <a:bodyPr/>
          <a:lstStyle/>
          <a:p>
            <a:r>
              <a:rPr lang="en-US"/>
              <a:t>Which is a normal fault?</a:t>
            </a:r>
          </a:p>
        </p:txBody>
      </p:sp>
      <p:pic>
        <p:nvPicPr>
          <p:cNvPr id="9673731" name="Picture 3" descr="http://www.dsuper.net/~innotech/quake/NormalAnimation1.gif"/>
          <p:cNvPicPr>
            <a:picLocks noChangeAspect="1" noChangeArrowheads="1" noCrop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24400" y="990600"/>
            <a:ext cx="4267200" cy="5638800"/>
          </a:xfrm>
          <a:noFill/>
          <a:ln/>
        </p:spPr>
      </p:pic>
      <p:pic>
        <p:nvPicPr>
          <p:cNvPr id="9673732" name="Picture 4" descr="http://www.myndeye.com/earthquakes/thrustanimation.gif"/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28600" y="990600"/>
            <a:ext cx="4267200" cy="5638800"/>
          </a:xfrm>
        </p:spPr>
      </p:pic>
      <p:sp>
        <p:nvSpPr>
          <p:cNvPr id="9673733" name="Rectangle 5"/>
          <p:cNvSpPr>
            <a:spLocks noChangeArrowheads="1"/>
          </p:cNvSpPr>
          <p:nvPr/>
        </p:nvSpPr>
        <p:spPr bwMode="auto">
          <a:xfrm>
            <a:off x="4724400" y="990600"/>
            <a:ext cx="4267200" cy="5638800"/>
          </a:xfrm>
          <a:prstGeom prst="rect">
            <a:avLst/>
          </a:prstGeom>
          <a:noFill/>
          <a:ln w="76200" algn="ctr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673734" name="Rectangle 6"/>
          <p:cNvSpPr>
            <a:spLocks noChangeArrowheads="1"/>
          </p:cNvSpPr>
          <p:nvPr/>
        </p:nvSpPr>
        <p:spPr bwMode="auto">
          <a:xfrm>
            <a:off x="228600" y="990600"/>
            <a:ext cx="4267200" cy="5638800"/>
          </a:xfrm>
          <a:prstGeom prst="rect">
            <a:avLst/>
          </a:prstGeom>
          <a:noFill/>
          <a:ln w="76200" algn="ctr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673735" name="WordArt 7"/>
          <p:cNvSpPr>
            <a:spLocks noChangeArrowheads="1" noChangeShapeType="1" noTextEdit="1"/>
          </p:cNvSpPr>
          <p:nvPr/>
        </p:nvSpPr>
        <p:spPr bwMode="auto">
          <a:xfrm>
            <a:off x="381000" y="1143000"/>
            <a:ext cx="6096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pc="72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A</a:t>
            </a:r>
          </a:p>
        </p:txBody>
      </p:sp>
      <p:sp>
        <p:nvSpPr>
          <p:cNvPr id="9673736" name="WordArt 8"/>
          <p:cNvSpPr>
            <a:spLocks noChangeArrowheads="1" noChangeShapeType="1" noTextEdit="1"/>
          </p:cNvSpPr>
          <p:nvPr/>
        </p:nvSpPr>
        <p:spPr bwMode="auto">
          <a:xfrm>
            <a:off x="4953000" y="1143000"/>
            <a:ext cx="609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pc="72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B</a:t>
            </a:r>
          </a:p>
        </p:txBody>
      </p:sp>
      <p:sp>
        <p:nvSpPr>
          <p:cNvPr id="9673738" name="WordArt 10"/>
          <p:cNvSpPr>
            <a:spLocks noChangeArrowheads="1" noChangeShapeType="1" noTextEdit="1"/>
          </p:cNvSpPr>
          <p:nvPr/>
        </p:nvSpPr>
        <p:spPr bwMode="auto">
          <a:xfrm>
            <a:off x="609600" y="1676400"/>
            <a:ext cx="3543300" cy="12192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r>
              <a:rPr 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Reverse / Thrust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861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304800"/>
            <a:ext cx="8305800" cy="5821363"/>
          </a:xfrm>
        </p:spPr>
        <p:txBody>
          <a:bodyPr/>
          <a:lstStyle/>
          <a:p>
            <a:r>
              <a:rPr lang="en-US"/>
              <a:t>Which is a </a:t>
            </a:r>
            <a:r>
              <a:rPr lang="en-US">
                <a:solidFill>
                  <a:srgbClr val="9966FF"/>
                </a:solidFill>
              </a:rPr>
              <a:t>normal fault</a:t>
            </a:r>
            <a:r>
              <a:rPr lang="en-US"/>
              <a:t>?</a:t>
            </a:r>
          </a:p>
        </p:txBody>
      </p:sp>
      <p:pic>
        <p:nvPicPr>
          <p:cNvPr id="9668611" name="Picture 3" descr="http://www.dsuper.net/~innotech/quake/NormalAnimation1.gif"/>
          <p:cNvPicPr>
            <a:picLocks noChangeAspect="1" noChangeArrowheads="1" noCrop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24400" y="990600"/>
            <a:ext cx="4267200" cy="5638800"/>
          </a:xfrm>
          <a:noFill/>
          <a:ln/>
        </p:spPr>
      </p:pic>
      <p:pic>
        <p:nvPicPr>
          <p:cNvPr id="9668612" name="Picture 4" descr="http://www.myndeye.com/earthquakes/thrustanimation.gif"/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28600" y="990600"/>
            <a:ext cx="4267200" cy="5638800"/>
          </a:xfrm>
        </p:spPr>
      </p:pic>
      <p:sp>
        <p:nvSpPr>
          <p:cNvPr id="9668613" name="Rectangle 5"/>
          <p:cNvSpPr>
            <a:spLocks noChangeArrowheads="1"/>
          </p:cNvSpPr>
          <p:nvPr/>
        </p:nvSpPr>
        <p:spPr bwMode="auto">
          <a:xfrm>
            <a:off x="4724400" y="990600"/>
            <a:ext cx="4267200" cy="5638800"/>
          </a:xfrm>
          <a:prstGeom prst="rect">
            <a:avLst/>
          </a:prstGeom>
          <a:noFill/>
          <a:ln w="76200" algn="ctr">
            <a:solidFill>
              <a:srgbClr val="9966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668614" name="Rectangle 6"/>
          <p:cNvSpPr>
            <a:spLocks noChangeArrowheads="1"/>
          </p:cNvSpPr>
          <p:nvPr/>
        </p:nvSpPr>
        <p:spPr bwMode="auto">
          <a:xfrm>
            <a:off x="228600" y="990600"/>
            <a:ext cx="4267200" cy="5638800"/>
          </a:xfrm>
          <a:prstGeom prst="rect">
            <a:avLst/>
          </a:prstGeom>
          <a:noFill/>
          <a:ln w="76200" algn="ctr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668615" name="WordArt 7"/>
          <p:cNvSpPr>
            <a:spLocks noChangeArrowheads="1" noChangeShapeType="1" noTextEdit="1"/>
          </p:cNvSpPr>
          <p:nvPr/>
        </p:nvSpPr>
        <p:spPr bwMode="auto">
          <a:xfrm>
            <a:off x="381000" y="1143000"/>
            <a:ext cx="6096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pc="72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A</a:t>
            </a:r>
          </a:p>
        </p:txBody>
      </p:sp>
      <p:sp>
        <p:nvSpPr>
          <p:cNvPr id="9668616" name="WordArt 8"/>
          <p:cNvSpPr>
            <a:spLocks noChangeArrowheads="1" noChangeShapeType="1" noTextEdit="1"/>
          </p:cNvSpPr>
          <p:nvPr/>
        </p:nvSpPr>
        <p:spPr bwMode="auto">
          <a:xfrm>
            <a:off x="4953000" y="1143000"/>
            <a:ext cx="6096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pc="72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B</a:t>
            </a:r>
          </a:p>
        </p:txBody>
      </p:sp>
      <p:sp>
        <p:nvSpPr>
          <p:cNvPr id="9668617" name="WordArt 9"/>
          <p:cNvSpPr>
            <a:spLocks noChangeArrowheads="1" noChangeShapeType="1" noTextEdit="1"/>
          </p:cNvSpPr>
          <p:nvPr/>
        </p:nvSpPr>
        <p:spPr bwMode="auto">
          <a:xfrm>
            <a:off x="5715000" y="1295400"/>
            <a:ext cx="2590800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r>
              <a:rPr lang="en-US" sz="3600" kern="1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Normal</a:t>
            </a:r>
          </a:p>
        </p:txBody>
      </p:sp>
      <p:sp>
        <p:nvSpPr>
          <p:cNvPr id="9668618" name="WordArt 10"/>
          <p:cNvSpPr>
            <a:spLocks noChangeArrowheads="1" noChangeShapeType="1" noTextEdit="1"/>
          </p:cNvSpPr>
          <p:nvPr/>
        </p:nvSpPr>
        <p:spPr bwMode="auto">
          <a:xfrm>
            <a:off x="609600" y="1676400"/>
            <a:ext cx="3543300" cy="12192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r>
              <a:rPr 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Reverse / Thrust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6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196547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9196548" name="AutoShape 4"/>
          <p:cNvSpPr>
            <a:spLocks noChangeArrowheads="1"/>
          </p:cNvSpPr>
          <p:nvPr/>
        </p:nvSpPr>
        <p:spPr bwMode="auto">
          <a:xfrm>
            <a:off x="4876800" y="1295400"/>
            <a:ext cx="3657600" cy="1905000"/>
          </a:xfrm>
          <a:prstGeom prst="wedgeRoundRectCallout">
            <a:avLst>
              <a:gd name="adj1" fmla="val -49306"/>
              <a:gd name="adj2" fmla="val 63500"/>
              <a:gd name="adj3" fmla="val 16667"/>
            </a:avLst>
          </a:prstGeom>
          <a:solidFill>
            <a:schemeClr val="tx1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3200">
                <a:solidFill>
                  <a:schemeClr val="bg1"/>
                </a:solidFill>
              </a:rPr>
              <a:t>“I fault you.”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75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28600"/>
            <a:ext cx="8077200" cy="5897563"/>
          </a:xfrm>
        </p:spPr>
        <p:txBody>
          <a:bodyPr/>
          <a:lstStyle/>
          <a:p>
            <a:r>
              <a:rPr lang="en-US"/>
              <a:t>Is this a normal fault? (True of False)</a:t>
            </a:r>
          </a:p>
          <a:p>
            <a:endParaRPr lang="en-US"/>
          </a:p>
        </p:txBody>
      </p:sp>
      <p:pic>
        <p:nvPicPr>
          <p:cNvPr id="9197572" name="Picture 4" descr="http://earthsci.org/processes/struct/fault/thrust.gif"/>
          <p:cNvPicPr>
            <a:picLocks noChangeAspect="1" noChangeArrowheads="1" noCro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990600"/>
            <a:ext cx="8382000" cy="5562600"/>
          </a:xfrm>
          <a:noFill/>
          <a:ln/>
        </p:spPr>
      </p:pic>
      <p:sp>
        <p:nvSpPr>
          <p:cNvPr id="9197575" name="Rectangle 7"/>
          <p:cNvSpPr>
            <a:spLocks noChangeArrowheads="1"/>
          </p:cNvSpPr>
          <p:nvPr/>
        </p:nvSpPr>
        <p:spPr bwMode="auto">
          <a:xfrm>
            <a:off x="381000" y="990600"/>
            <a:ext cx="8382000" cy="5562600"/>
          </a:xfrm>
          <a:prstGeom prst="rect">
            <a:avLst/>
          </a:prstGeom>
          <a:noFill/>
          <a:ln w="76200" algn="ctr">
            <a:solidFill>
              <a:srgbClr val="5F5F5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475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28600"/>
            <a:ext cx="8077200" cy="5897563"/>
          </a:xfrm>
        </p:spPr>
        <p:txBody>
          <a:bodyPr/>
          <a:lstStyle/>
          <a:p>
            <a:r>
              <a:rPr lang="en-US"/>
              <a:t>Is this a normal fault? (True of False)</a:t>
            </a:r>
          </a:p>
          <a:p>
            <a:endParaRPr lang="en-US"/>
          </a:p>
        </p:txBody>
      </p:sp>
      <p:pic>
        <p:nvPicPr>
          <p:cNvPr id="9674755" name="Picture 3" descr="http://earthsci.org/processes/struct/fault/thrust.gif"/>
          <p:cNvPicPr>
            <a:picLocks noChangeAspect="1" noChangeArrowheads="1" noCro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990600"/>
            <a:ext cx="8382000" cy="5562600"/>
          </a:xfrm>
          <a:noFill/>
          <a:ln/>
        </p:spPr>
      </p:pic>
      <p:sp>
        <p:nvSpPr>
          <p:cNvPr id="9674756" name="Rectangle 4"/>
          <p:cNvSpPr>
            <a:spLocks noChangeArrowheads="1"/>
          </p:cNvSpPr>
          <p:nvPr/>
        </p:nvSpPr>
        <p:spPr bwMode="auto">
          <a:xfrm>
            <a:off x="381000" y="990600"/>
            <a:ext cx="8382000" cy="5562600"/>
          </a:xfrm>
          <a:prstGeom prst="rect">
            <a:avLst/>
          </a:prstGeom>
          <a:noFill/>
          <a:ln w="76200" algn="ctr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577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28600"/>
            <a:ext cx="8077200" cy="5897563"/>
          </a:xfrm>
        </p:spPr>
        <p:txBody>
          <a:bodyPr/>
          <a:lstStyle/>
          <a:p>
            <a:r>
              <a:rPr lang="en-US"/>
              <a:t>Is this a normal fault? (True of False)</a:t>
            </a:r>
          </a:p>
          <a:p>
            <a:endParaRPr lang="en-US"/>
          </a:p>
        </p:txBody>
      </p:sp>
      <p:pic>
        <p:nvPicPr>
          <p:cNvPr id="9675779" name="Picture 3" descr="http://earthsci.org/processes/struct/fault/thrust.gif"/>
          <p:cNvPicPr>
            <a:picLocks noChangeAspect="1" noChangeArrowheads="1" noCro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990600"/>
            <a:ext cx="8382000" cy="5562600"/>
          </a:xfrm>
          <a:noFill/>
          <a:ln/>
        </p:spPr>
      </p:pic>
      <p:sp>
        <p:nvSpPr>
          <p:cNvPr id="9675780" name="Rectangle 4"/>
          <p:cNvSpPr>
            <a:spLocks noChangeArrowheads="1"/>
          </p:cNvSpPr>
          <p:nvPr/>
        </p:nvSpPr>
        <p:spPr bwMode="auto">
          <a:xfrm>
            <a:off x="381000" y="990600"/>
            <a:ext cx="8382000" cy="5562600"/>
          </a:xfrm>
          <a:prstGeom prst="rect">
            <a:avLst/>
          </a:prstGeom>
          <a:noFill/>
          <a:ln w="76200" algn="ctr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675783" name="WordArt 7"/>
          <p:cNvSpPr>
            <a:spLocks noChangeArrowheads="1" noChangeShapeType="1" noTextEdit="1"/>
          </p:cNvSpPr>
          <p:nvPr/>
        </p:nvSpPr>
        <p:spPr bwMode="auto">
          <a:xfrm>
            <a:off x="685800" y="1219200"/>
            <a:ext cx="74676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pc="72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False - It's a ______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680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28600"/>
            <a:ext cx="8077200" cy="5897563"/>
          </a:xfrm>
        </p:spPr>
        <p:txBody>
          <a:bodyPr/>
          <a:lstStyle/>
          <a:p>
            <a:r>
              <a:rPr lang="en-US"/>
              <a:t>Is this a normal fault? (True of False)</a:t>
            </a:r>
          </a:p>
          <a:p>
            <a:endParaRPr lang="en-US"/>
          </a:p>
        </p:txBody>
      </p:sp>
      <p:pic>
        <p:nvPicPr>
          <p:cNvPr id="9676803" name="Picture 3" descr="http://earthsci.org/processes/struct/fault/thrust.gif"/>
          <p:cNvPicPr>
            <a:picLocks noChangeAspect="1" noChangeArrowheads="1" noCro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990600"/>
            <a:ext cx="8382000" cy="5562600"/>
          </a:xfrm>
          <a:noFill/>
          <a:ln/>
        </p:spPr>
      </p:pic>
      <p:sp>
        <p:nvSpPr>
          <p:cNvPr id="9676804" name="Rectangle 4"/>
          <p:cNvSpPr>
            <a:spLocks noChangeArrowheads="1"/>
          </p:cNvSpPr>
          <p:nvPr/>
        </p:nvSpPr>
        <p:spPr bwMode="auto">
          <a:xfrm>
            <a:off x="381000" y="990600"/>
            <a:ext cx="8382000" cy="5562600"/>
          </a:xfrm>
          <a:prstGeom prst="rect">
            <a:avLst/>
          </a:prstGeom>
          <a:noFill/>
          <a:ln w="76200" algn="ctr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676805" name="WordArt 5"/>
          <p:cNvSpPr>
            <a:spLocks noChangeArrowheads="1" noChangeShapeType="1" noTextEdit="1"/>
          </p:cNvSpPr>
          <p:nvPr/>
        </p:nvSpPr>
        <p:spPr bwMode="auto">
          <a:xfrm>
            <a:off x="685800" y="1219200"/>
            <a:ext cx="74676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pc="72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False - It's a ______</a:t>
            </a:r>
          </a:p>
        </p:txBody>
      </p:sp>
      <p:sp>
        <p:nvSpPr>
          <p:cNvPr id="9676806" name="WordArt 6"/>
          <p:cNvSpPr>
            <a:spLocks noChangeArrowheads="1" noChangeShapeType="1" noTextEdit="1"/>
          </p:cNvSpPr>
          <p:nvPr/>
        </p:nvSpPr>
        <p:spPr bwMode="auto">
          <a:xfrm>
            <a:off x="5867400" y="1219200"/>
            <a:ext cx="2209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Thrust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0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229600" cy="5749925"/>
          </a:xfrm>
        </p:spPr>
        <p:txBody>
          <a:bodyPr/>
          <a:lstStyle/>
          <a:p>
            <a:r>
              <a:rPr lang="en-US"/>
              <a:t>Movement of tectonic plates against each other cause the plates to </a:t>
            </a:r>
            <a:r>
              <a:rPr lang="en-US">
                <a:solidFill>
                  <a:srgbClr val="FF9900"/>
                </a:solidFill>
              </a:rPr>
              <a:t>fault</a:t>
            </a:r>
            <a:r>
              <a:rPr lang="en-US">
                <a:solidFill>
                  <a:srgbClr val="FFFF00"/>
                </a:solidFill>
              </a:rPr>
              <a:t> </a:t>
            </a:r>
            <a:r>
              <a:rPr lang="en-US"/>
              <a:t>and </a:t>
            </a:r>
            <a:r>
              <a:rPr lang="en-US">
                <a:solidFill>
                  <a:srgbClr val="66FF66"/>
                </a:solidFill>
              </a:rPr>
              <a:t>fold</a:t>
            </a:r>
            <a:r>
              <a:rPr lang="en-US"/>
              <a:t>.</a:t>
            </a:r>
          </a:p>
          <a:p>
            <a:pPr lvl="1"/>
            <a:endParaRPr lang="en-US"/>
          </a:p>
        </p:txBody>
      </p:sp>
      <p:pic>
        <p:nvPicPr>
          <p:cNvPr id="8810500" name="Picture 4" descr="fault%20in%20Arav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00200"/>
            <a:ext cx="4419600" cy="4953000"/>
          </a:xfrm>
          <a:prstGeom prst="rect">
            <a:avLst/>
          </a:prstGeom>
          <a:noFill/>
          <a:ln w="76200">
            <a:solidFill>
              <a:srgbClr val="FF9900"/>
            </a:solidFill>
            <a:miter lim="800000"/>
            <a:headEnd/>
            <a:tailEnd/>
          </a:ln>
        </p:spPr>
      </p:pic>
      <p:pic>
        <p:nvPicPr>
          <p:cNvPr id="8810501" name="Picture 5" descr="05-06-18%20---%20Sweetwater%20Rd%20-%20big%20fold%20-%209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600200"/>
            <a:ext cx="3738563" cy="4953000"/>
          </a:xfrm>
          <a:prstGeom prst="rect">
            <a:avLst/>
          </a:prstGeom>
          <a:noFill/>
          <a:ln w="76200">
            <a:solidFill>
              <a:srgbClr val="66FF66"/>
            </a:solidFill>
            <a:miter lim="800000"/>
            <a:headEnd/>
            <a:tailEnd/>
          </a:ln>
        </p:spPr>
      </p:pic>
      <p:sp>
        <p:nvSpPr>
          <p:cNvPr id="8810502" name="Rectangle 6"/>
          <p:cNvSpPr>
            <a:spLocks noChangeArrowheads="1"/>
          </p:cNvSpPr>
          <p:nvPr/>
        </p:nvSpPr>
        <p:spPr bwMode="auto">
          <a:xfrm>
            <a:off x="6477000" y="6629400"/>
            <a:ext cx="2667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800" b="1"/>
              <a:t>Copyright © 2010 Ryan P. Murphy</a:t>
            </a:r>
            <a:endParaRPr lang="en-US"/>
          </a:p>
        </p:txBody>
      </p:sp>
      <p:sp>
        <p:nvSpPr>
          <p:cNvPr id="8810503" name="WordArt 7"/>
          <p:cNvSpPr>
            <a:spLocks noChangeArrowheads="1" noChangeShapeType="1" noTextEdit="1"/>
          </p:cNvSpPr>
          <p:nvPr/>
        </p:nvSpPr>
        <p:spPr bwMode="auto">
          <a:xfrm>
            <a:off x="457200" y="1752600"/>
            <a:ext cx="22098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pc="720"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Fault</a:t>
            </a:r>
          </a:p>
        </p:txBody>
      </p:sp>
      <p:sp>
        <p:nvSpPr>
          <p:cNvPr id="8810504" name="AutoShape 8"/>
          <p:cNvSpPr>
            <a:spLocks noChangeArrowheads="1"/>
          </p:cNvSpPr>
          <p:nvPr/>
        </p:nvSpPr>
        <p:spPr bwMode="auto">
          <a:xfrm rot="685530">
            <a:off x="914400" y="3352800"/>
            <a:ext cx="914400" cy="1295400"/>
          </a:xfrm>
          <a:prstGeom prst="downArrow">
            <a:avLst>
              <a:gd name="adj1" fmla="val 50000"/>
              <a:gd name="adj2" fmla="val 35417"/>
            </a:avLst>
          </a:prstGeom>
          <a:solidFill>
            <a:schemeClr val="accent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810505" name="AutoShape 9"/>
          <p:cNvSpPr>
            <a:spLocks noChangeArrowheads="1"/>
          </p:cNvSpPr>
          <p:nvPr/>
        </p:nvSpPr>
        <p:spPr bwMode="auto">
          <a:xfrm rot="11256793">
            <a:off x="3124200" y="3276600"/>
            <a:ext cx="914400" cy="1295400"/>
          </a:xfrm>
          <a:prstGeom prst="downArrow">
            <a:avLst>
              <a:gd name="adj1" fmla="val 50000"/>
              <a:gd name="adj2" fmla="val 35417"/>
            </a:avLst>
          </a:prstGeom>
          <a:solidFill>
            <a:schemeClr val="accent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810506" name="WordArt 10"/>
          <p:cNvSpPr>
            <a:spLocks noChangeArrowheads="1" noChangeShapeType="1" noTextEdit="1"/>
          </p:cNvSpPr>
          <p:nvPr/>
        </p:nvSpPr>
        <p:spPr bwMode="auto">
          <a:xfrm>
            <a:off x="5410200" y="2590800"/>
            <a:ext cx="2438400" cy="9906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Fold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0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00643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9200644" name="AutoShape 4"/>
          <p:cNvSpPr>
            <a:spLocks noChangeArrowheads="1"/>
          </p:cNvSpPr>
          <p:nvPr/>
        </p:nvSpPr>
        <p:spPr bwMode="auto">
          <a:xfrm>
            <a:off x="4876800" y="1295400"/>
            <a:ext cx="3657600" cy="1905000"/>
          </a:xfrm>
          <a:prstGeom prst="wedgeRoundRectCallout">
            <a:avLst>
              <a:gd name="adj1" fmla="val -49306"/>
              <a:gd name="adj2" fmla="val 63500"/>
              <a:gd name="adj3" fmla="val 16667"/>
            </a:avLst>
          </a:prstGeom>
          <a:solidFill>
            <a:schemeClr val="tx1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3200">
                <a:solidFill>
                  <a:schemeClr val="bg1"/>
                </a:solidFill>
              </a:rPr>
              <a:t>“It’s your fault.”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47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28600"/>
            <a:ext cx="8077200" cy="5897563"/>
          </a:xfrm>
        </p:spPr>
        <p:txBody>
          <a:bodyPr/>
          <a:lstStyle/>
          <a:p>
            <a:r>
              <a:rPr lang="en-US"/>
              <a:t>Is this a normal fault? (True of False)</a:t>
            </a:r>
          </a:p>
          <a:p>
            <a:endParaRPr lang="en-US"/>
          </a:p>
        </p:txBody>
      </p:sp>
      <p:pic>
        <p:nvPicPr>
          <p:cNvPr id="9204742" name="Picture 6" descr="Slide3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990600"/>
            <a:ext cx="8534400" cy="5562600"/>
          </a:xfrm>
          <a:ln w="76200">
            <a:solidFill>
              <a:srgbClr val="5F5F5F"/>
            </a:solidFill>
          </a:ln>
        </p:spPr>
      </p:pic>
      <p:sp>
        <p:nvSpPr>
          <p:cNvPr id="9204743" name="Rectangle 7"/>
          <p:cNvSpPr>
            <a:spLocks noChangeArrowheads="1"/>
          </p:cNvSpPr>
          <p:nvPr/>
        </p:nvSpPr>
        <p:spPr bwMode="auto">
          <a:xfrm>
            <a:off x="7162800" y="5867400"/>
            <a:ext cx="1524000" cy="5334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04745" name="Rectangle 9"/>
          <p:cNvSpPr>
            <a:spLocks noChangeArrowheads="1"/>
          </p:cNvSpPr>
          <p:nvPr/>
        </p:nvSpPr>
        <p:spPr bwMode="auto">
          <a:xfrm>
            <a:off x="1905000" y="1219200"/>
            <a:ext cx="5943600" cy="9144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782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28600"/>
            <a:ext cx="8077200" cy="5897563"/>
          </a:xfrm>
        </p:spPr>
        <p:txBody>
          <a:bodyPr/>
          <a:lstStyle/>
          <a:p>
            <a:r>
              <a:rPr lang="en-US"/>
              <a:t>Is this a normal fault? (True of False)</a:t>
            </a:r>
          </a:p>
          <a:p>
            <a:endParaRPr lang="en-US"/>
          </a:p>
        </p:txBody>
      </p:sp>
      <p:pic>
        <p:nvPicPr>
          <p:cNvPr id="9677827" name="Picture 3" descr="Slide3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990600"/>
            <a:ext cx="8534400" cy="5562600"/>
          </a:xfrm>
          <a:ln w="76200">
            <a:solidFill>
              <a:schemeClr val="folHlink"/>
            </a:solidFill>
          </a:ln>
        </p:spPr>
      </p:pic>
      <p:sp>
        <p:nvSpPr>
          <p:cNvPr id="9677828" name="Rectangle 4"/>
          <p:cNvSpPr>
            <a:spLocks noChangeArrowheads="1"/>
          </p:cNvSpPr>
          <p:nvPr/>
        </p:nvSpPr>
        <p:spPr bwMode="auto">
          <a:xfrm>
            <a:off x="7162800" y="5867400"/>
            <a:ext cx="1524000" cy="5334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677829" name="Rectangle 5"/>
          <p:cNvSpPr>
            <a:spLocks noChangeArrowheads="1"/>
          </p:cNvSpPr>
          <p:nvPr/>
        </p:nvSpPr>
        <p:spPr bwMode="auto">
          <a:xfrm>
            <a:off x="1905000" y="1219200"/>
            <a:ext cx="5943600" cy="9144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885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28600"/>
            <a:ext cx="8077200" cy="5897563"/>
          </a:xfrm>
        </p:spPr>
        <p:txBody>
          <a:bodyPr/>
          <a:lstStyle/>
          <a:p>
            <a:r>
              <a:rPr lang="en-US"/>
              <a:t>Is this a normal fault? (True of False)</a:t>
            </a:r>
          </a:p>
          <a:p>
            <a:endParaRPr lang="en-US"/>
          </a:p>
        </p:txBody>
      </p:sp>
      <p:pic>
        <p:nvPicPr>
          <p:cNvPr id="9678851" name="Picture 3" descr="Slide3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990600"/>
            <a:ext cx="8534400" cy="5562600"/>
          </a:xfrm>
          <a:ln w="76200">
            <a:solidFill>
              <a:srgbClr val="FF9900"/>
            </a:solidFill>
          </a:ln>
        </p:spPr>
      </p:pic>
      <p:sp>
        <p:nvSpPr>
          <p:cNvPr id="9678852" name="Rectangle 4"/>
          <p:cNvSpPr>
            <a:spLocks noChangeArrowheads="1"/>
          </p:cNvSpPr>
          <p:nvPr/>
        </p:nvSpPr>
        <p:spPr bwMode="auto">
          <a:xfrm>
            <a:off x="7162800" y="5867400"/>
            <a:ext cx="1524000" cy="5334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678853" name="Rectangle 5"/>
          <p:cNvSpPr>
            <a:spLocks noChangeArrowheads="1"/>
          </p:cNvSpPr>
          <p:nvPr/>
        </p:nvSpPr>
        <p:spPr bwMode="auto">
          <a:xfrm>
            <a:off x="1905000" y="1219200"/>
            <a:ext cx="5943600" cy="9144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678854" name="WordArt 6"/>
          <p:cNvSpPr>
            <a:spLocks noChangeArrowheads="1" noChangeShapeType="1" noTextEdit="1"/>
          </p:cNvSpPr>
          <p:nvPr/>
        </p:nvSpPr>
        <p:spPr bwMode="auto">
          <a:xfrm>
            <a:off x="685800" y="1219200"/>
            <a:ext cx="74676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pc="72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False - It's a ______</a:t>
            </a:r>
          </a:p>
        </p:txBody>
      </p:sp>
      <p:sp>
        <p:nvSpPr>
          <p:cNvPr id="9678855" name="WordArt 7"/>
          <p:cNvSpPr>
            <a:spLocks noChangeArrowheads="1" noChangeShapeType="1" noTextEdit="1"/>
          </p:cNvSpPr>
          <p:nvPr/>
        </p:nvSpPr>
        <p:spPr bwMode="auto">
          <a:xfrm>
            <a:off x="5867400" y="1219200"/>
            <a:ext cx="2209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Thrust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764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28600"/>
            <a:ext cx="4267200" cy="6400800"/>
          </a:xfrm>
          <a:prstGeom prst="rect">
            <a:avLst/>
          </a:prstGeom>
          <a:noFill/>
        </p:spPr>
      </p:pic>
      <p:pic>
        <p:nvPicPr>
          <p:cNvPr id="987648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4343400" cy="6400800"/>
          </a:xfrm>
          <a:prstGeom prst="rect">
            <a:avLst/>
          </a:prstGeom>
          <a:noFill/>
        </p:spPr>
      </p:pic>
      <p:sp>
        <p:nvSpPr>
          <p:cNvPr id="9876486" name="AutoShape 6"/>
          <p:cNvSpPr>
            <a:spLocks noChangeArrowheads="1"/>
          </p:cNvSpPr>
          <p:nvPr/>
        </p:nvSpPr>
        <p:spPr bwMode="auto">
          <a:xfrm>
            <a:off x="2971800" y="1828800"/>
            <a:ext cx="1371600" cy="1447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33">
                  <a:alpha val="33000"/>
                </a:srgbClr>
              </a:gs>
              <a:gs pos="100000">
                <a:srgbClr val="FF9933">
                  <a:gamma/>
                  <a:shade val="46275"/>
                  <a:invGamma/>
                  <a:alpha val="38000"/>
                </a:srgbClr>
              </a:gs>
            </a:gsLst>
            <a:lin ang="5400000" scaled="1"/>
          </a:gradFill>
          <a:ln w="28575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381000"/>
            <a:ext cx="8686800" cy="5715000"/>
          </a:xfrm>
        </p:spPr>
        <p:txBody>
          <a:bodyPr/>
          <a:lstStyle/>
          <a:p>
            <a:r>
              <a:rPr lang="en-US"/>
              <a:t>Lateral or Strike Slip Fault: Crust moves alongside each other in opposite directions.</a:t>
            </a:r>
          </a:p>
        </p:txBody>
      </p:sp>
      <p:pic>
        <p:nvPicPr>
          <p:cNvPr id="986117" name="Picture 5" descr="img0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057400"/>
            <a:ext cx="8610600" cy="4552950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986118" name="Rectangle 6"/>
          <p:cNvSpPr>
            <a:spLocks noChangeArrowheads="1"/>
          </p:cNvSpPr>
          <p:nvPr/>
        </p:nvSpPr>
        <p:spPr bwMode="auto">
          <a:xfrm>
            <a:off x="6477000" y="6629400"/>
            <a:ext cx="2667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800" b="1"/>
              <a:t>Copyright © 2010 Ryan P. Murphy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0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620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620165" name="Picture 5" descr="http://www.dsuper.net/~innotech/quake/strikeanimation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7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07811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9207812" name="AutoShape 4"/>
          <p:cNvSpPr>
            <a:spLocks noChangeArrowheads="1"/>
          </p:cNvSpPr>
          <p:nvPr/>
        </p:nvSpPr>
        <p:spPr bwMode="auto">
          <a:xfrm>
            <a:off x="4876800" y="1295400"/>
            <a:ext cx="3657600" cy="1905000"/>
          </a:xfrm>
          <a:prstGeom prst="wedgeRoundRectCallout">
            <a:avLst>
              <a:gd name="adj1" fmla="val -49306"/>
              <a:gd name="adj2" fmla="val 63500"/>
              <a:gd name="adj3" fmla="val 16667"/>
            </a:avLst>
          </a:prstGeom>
          <a:solidFill>
            <a:schemeClr val="tx1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3200">
                <a:solidFill>
                  <a:schemeClr val="bg1"/>
                </a:solidFill>
              </a:rPr>
              <a:t>“Fault, Who goes there.”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88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228600"/>
            <a:ext cx="8305800" cy="5897563"/>
          </a:xfrm>
        </p:spPr>
        <p:txBody>
          <a:bodyPr/>
          <a:lstStyle/>
          <a:p>
            <a:r>
              <a:rPr lang="en-US"/>
              <a:t>Which is a lateral fault?</a:t>
            </a:r>
          </a:p>
        </p:txBody>
      </p:sp>
      <p:pic>
        <p:nvPicPr>
          <p:cNvPr id="9208836" name="Picture 4" descr="http://www.dsuper.net/~innotech/quake/strikeanimation2.gif"/>
          <p:cNvPicPr>
            <a:picLocks noChangeAspect="1" noChangeArrowheads="1" noCrop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914400"/>
            <a:ext cx="4419600" cy="5715000"/>
          </a:xfrm>
          <a:noFill/>
          <a:ln/>
        </p:spPr>
      </p:pic>
      <p:pic>
        <p:nvPicPr>
          <p:cNvPr id="9208839" name="Picture 7" descr="http://www.myndeye.com/earthquakes/thrustanimation.gif"/>
          <p:cNvPicPr>
            <a:picLocks noChangeAspect="1" noChangeArrowheads="1" noCrop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76800" y="914400"/>
            <a:ext cx="4267200" cy="5715000"/>
          </a:xfrm>
          <a:noFill/>
          <a:ln/>
        </p:spPr>
      </p:pic>
      <p:sp>
        <p:nvSpPr>
          <p:cNvPr id="9208844" name="Rectangle 12"/>
          <p:cNvSpPr>
            <a:spLocks noChangeArrowheads="1"/>
          </p:cNvSpPr>
          <p:nvPr/>
        </p:nvSpPr>
        <p:spPr bwMode="auto">
          <a:xfrm>
            <a:off x="228600" y="914400"/>
            <a:ext cx="4419600" cy="5715000"/>
          </a:xfrm>
          <a:prstGeom prst="rect">
            <a:avLst/>
          </a:prstGeom>
          <a:noFill/>
          <a:ln w="76200" algn="ctr">
            <a:solidFill>
              <a:srgbClr val="5F5F5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08845" name="Rectangle 13"/>
          <p:cNvSpPr>
            <a:spLocks noChangeArrowheads="1"/>
          </p:cNvSpPr>
          <p:nvPr/>
        </p:nvSpPr>
        <p:spPr bwMode="auto">
          <a:xfrm>
            <a:off x="4876800" y="914400"/>
            <a:ext cx="4267200" cy="5715000"/>
          </a:xfrm>
          <a:prstGeom prst="rect">
            <a:avLst/>
          </a:prstGeom>
          <a:noFill/>
          <a:ln w="76200" algn="ctr">
            <a:solidFill>
              <a:srgbClr val="5F5F5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08846" name="WordArt 14"/>
          <p:cNvSpPr>
            <a:spLocks noChangeArrowheads="1" noChangeShapeType="1" noTextEdit="1"/>
          </p:cNvSpPr>
          <p:nvPr/>
        </p:nvSpPr>
        <p:spPr bwMode="auto">
          <a:xfrm>
            <a:off x="457200" y="1066800"/>
            <a:ext cx="8382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pc="72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A</a:t>
            </a:r>
          </a:p>
        </p:txBody>
      </p:sp>
      <p:sp>
        <p:nvSpPr>
          <p:cNvPr id="9208847" name="WordArt 15"/>
          <p:cNvSpPr>
            <a:spLocks noChangeArrowheads="1" noChangeShapeType="1" noTextEdit="1"/>
          </p:cNvSpPr>
          <p:nvPr/>
        </p:nvSpPr>
        <p:spPr bwMode="auto">
          <a:xfrm>
            <a:off x="5105400" y="1066800"/>
            <a:ext cx="609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pc="72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089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228600"/>
            <a:ext cx="8305800" cy="5897563"/>
          </a:xfrm>
        </p:spPr>
        <p:txBody>
          <a:bodyPr/>
          <a:lstStyle/>
          <a:p>
            <a:r>
              <a:rPr lang="en-US"/>
              <a:t>Which is a lateral fault?</a:t>
            </a:r>
          </a:p>
        </p:txBody>
      </p:sp>
      <p:pic>
        <p:nvPicPr>
          <p:cNvPr id="9680899" name="Picture 3" descr="http://www.dsuper.net/~innotech/quake/strikeanimation2.gif"/>
          <p:cNvPicPr>
            <a:picLocks noChangeAspect="1" noChangeArrowheads="1" noCrop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914400"/>
            <a:ext cx="4419600" cy="5715000"/>
          </a:xfrm>
          <a:noFill/>
          <a:ln/>
        </p:spPr>
      </p:pic>
      <p:pic>
        <p:nvPicPr>
          <p:cNvPr id="9680900" name="Picture 4" descr="http://www.myndeye.com/earthquakes/thrustanimation.gif"/>
          <p:cNvPicPr>
            <a:picLocks noChangeAspect="1" noChangeArrowheads="1" noCrop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76800" y="914400"/>
            <a:ext cx="4267200" cy="5715000"/>
          </a:xfrm>
          <a:noFill/>
          <a:ln/>
        </p:spPr>
      </p:pic>
      <p:sp>
        <p:nvSpPr>
          <p:cNvPr id="9680901" name="Rectangle 5"/>
          <p:cNvSpPr>
            <a:spLocks noChangeArrowheads="1"/>
          </p:cNvSpPr>
          <p:nvPr/>
        </p:nvSpPr>
        <p:spPr bwMode="auto">
          <a:xfrm>
            <a:off x="228600" y="914400"/>
            <a:ext cx="4419600" cy="5715000"/>
          </a:xfrm>
          <a:prstGeom prst="rect">
            <a:avLst/>
          </a:prstGeom>
          <a:noFill/>
          <a:ln w="76200" algn="ctr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680902" name="Rectangle 6"/>
          <p:cNvSpPr>
            <a:spLocks noChangeArrowheads="1"/>
          </p:cNvSpPr>
          <p:nvPr/>
        </p:nvSpPr>
        <p:spPr bwMode="auto">
          <a:xfrm>
            <a:off x="4876800" y="914400"/>
            <a:ext cx="4267200" cy="5715000"/>
          </a:xfrm>
          <a:prstGeom prst="rect">
            <a:avLst/>
          </a:prstGeom>
          <a:noFill/>
          <a:ln w="76200" algn="ctr">
            <a:solidFill>
              <a:srgbClr val="5F5F5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680903" name="WordArt 7"/>
          <p:cNvSpPr>
            <a:spLocks noChangeArrowheads="1" noChangeShapeType="1" noTextEdit="1"/>
          </p:cNvSpPr>
          <p:nvPr/>
        </p:nvSpPr>
        <p:spPr bwMode="auto">
          <a:xfrm>
            <a:off x="457200" y="1066800"/>
            <a:ext cx="8382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pc="72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A</a:t>
            </a:r>
          </a:p>
        </p:txBody>
      </p:sp>
      <p:sp>
        <p:nvSpPr>
          <p:cNvPr id="9680904" name="WordArt 8"/>
          <p:cNvSpPr>
            <a:spLocks noChangeArrowheads="1" noChangeShapeType="1" noTextEdit="1"/>
          </p:cNvSpPr>
          <p:nvPr/>
        </p:nvSpPr>
        <p:spPr bwMode="auto">
          <a:xfrm>
            <a:off x="5105400" y="1066800"/>
            <a:ext cx="609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pc="72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1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229600" cy="5749925"/>
          </a:xfrm>
        </p:spPr>
        <p:txBody>
          <a:bodyPr/>
          <a:lstStyle/>
          <a:p>
            <a:r>
              <a:rPr lang="en-US"/>
              <a:t>Movement of tectonic plates against each other cause the plates to </a:t>
            </a:r>
            <a:r>
              <a:rPr lang="en-US">
                <a:solidFill>
                  <a:srgbClr val="FF9900"/>
                </a:solidFill>
              </a:rPr>
              <a:t>fault</a:t>
            </a:r>
            <a:r>
              <a:rPr lang="en-US">
                <a:solidFill>
                  <a:srgbClr val="FFFF00"/>
                </a:solidFill>
              </a:rPr>
              <a:t> </a:t>
            </a:r>
            <a:r>
              <a:rPr lang="en-US"/>
              <a:t>and </a:t>
            </a:r>
            <a:r>
              <a:rPr lang="en-US">
                <a:solidFill>
                  <a:srgbClr val="66FF66"/>
                </a:solidFill>
              </a:rPr>
              <a:t>fold</a:t>
            </a:r>
            <a:r>
              <a:rPr lang="en-US"/>
              <a:t>.</a:t>
            </a:r>
          </a:p>
          <a:p>
            <a:pPr lvl="1"/>
            <a:endParaRPr lang="en-US"/>
          </a:p>
        </p:txBody>
      </p:sp>
      <p:pic>
        <p:nvPicPr>
          <p:cNvPr id="8811524" name="Picture 4" descr="fault%20in%20Arav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00200"/>
            <a:ext cx="4419600" cy="4953000"/>
          </a:xfrm>
          <a:prstGeom prst="rect">
            <a:avLst/>
          </a:prstGeom>
          <a:noFill/>
          <a:ln w="76200">
            <a:solidFill>
              <a:srgbClr val="FF9900"/>
            </a:solidFill>
            <a:miter lim="800000"/>
            <a:headEnd/>
            <a:tailEnd/>
          </a:ln>
        </p:spPr>
      </p:pic>
      <p:pic>
        <p:nvPicPr>
          <p:cNvPr id="8811525" name="Picture 5" descr="05-06-18%20---%20Sweetwater%20Rd%20-%20big%20fold%20-%209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600200"/>
            <a:ext cx="3738563" cy="4953000"/>
          </a:xfrm>
          <a:prstGeom prst="rect">
            <a:avLst/>
          </a:prstGeom>
          <a:noFill/>
          <a:ln w="76200">
            <a:solidFill>
              <a:srgbClr val="66FF66"/>
            </a:solidFill>
            <a:miter lim="800000"/>
            <a:headEnd/>
            <a:tailEnd/>
          </a:ln>
        </p:spPr>
      </p:pic>
      <p:sp>
        <p:nvSpPr>
          <p:cNvPr id="8811526" name="Rectangle 6"/>
          <p:cNvSpPr>
            <a:spLocks noChangeArrowheads="1"/>
          </p:cNvSpPr>
          <p:nvPr/>
        </p:nvSpPr>
        <p:spPr bwMode="auto">
          <a:xfrm>
            <a:off x="6477000" y="6629400"/>
            <a:ext cx="26670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en-US" sz="800" b="1"/>
              <a:t>Copyright © 2010 Ryan P. Murphy</a:t>
            </a:r>
            <a:endParaRPr lang="en-US"/>
          </a:p>
        </p:txBody>
      </p:sp>
      <p:sp>
        <p:nvSpPr>
          <p:cNvPr id="8811527" name="Freeform 7"/>
          <p:cNvSpPr>
            <a:spLocks/>
          </p:cNvSpPr>
          <p:nvPr/>
        </p:nvSpPr>
        <p:spPr bwMode="auto">
          <a:xfrm>
            <a:off x="5311775" y="3367088"/>
            <a:ext cx="3425825" cy="2455862"/>
          </a:xfrm>
          <a:custGeom>
            <a:avLst/>
            <a:gdLst/>
            <a:ahLst/>
            <a:cxnLst>
              <a:cxn ang="0">
                <a:pos x="2158" y="210"/>
              </a:cxn>
              <a:cxn ang="0">
                <a:pos x="2076" y="137"/>
              </a:cxn>
              <a:cxn ang="0">
                <a:pos x="2012" y="110"/>
              </a:cxn>
              <a:cxn ang="0">
                <a:pos x="1939" y="64"/>
              </a:cxn>
              <a:cxn ang="0">
                <a:pos x="1820" y="46"/>
              </a:cxn>
              <a:cxn ang="0">
                <a:pos x="1701" y="18"/>
              </a:cxn>
              <a:cxn ang="0">
                <a:pos x="1408" y="28"/>
              </a:cxn>
              <a:cxn ang="0">
                <a:pos x="1353" y="46"/>
              </a:cxn>
              <a:cxn ang="0">
                <a:pos x="1253" y="165"/>
              </a:cxn>
              <a:cxn ang="0">
                <a:pos x="1262" y="594"/>
              </a:cxn>
              <a:cxn ang="0">
                <a:pos x="1299" y="759"/>
              </a:cxn>
              <a:cxn ang="0">
                <a:pos x="1335" y="914"/>
              </a:cxn>
              <a:cxn ang="0">
                <a:pos x="1363" y="969"/>
              </a:cxn>
              <a:cxn ang="0">
                <a:pos x="1344" y="1381"/>
              </a:cxn>
              <a:cxn ang="0">
                <a:pos x="1262" y="1481"/>
              </a:cxn>
              <a:cxn ang="0">
                <a:pos x="1225" y="1527"/>
              </a:cxn>
              <a:cxn ang="0">
                <a:pos x="1152" y="1545"/>
              </a:cxn>
              <a:cxn ang="0">
                <a:pos x="723" y="1509"/>
              </a:cxn>
              <a:cxn ang="0">
                <a:pos x="640" y="1463"/>
              </a:cxn>
              <a:cxn ang="0">
                <a:pos x="604" y="1417"/>
              </a:cxn>
              <a:cxn ang="0">
                <a:pos x="549" y="1362"/>
              </a:cxn>
              <a:cxn ang="0">
                <a:pos x="521" y="1335"/>
              </a:cxn>
              <a:cxn ang="0">
                <a:pos x="494" y="1308"/>
              </a:cxn>
              <a:cxn ang="0">
                <a:pos x="439" y="1225"/>
              </a:cxn>
              <a:cxn ang="0">
                <a:pos x="393" y="1097"/>
              </a:cxn>
              <a:cxn ang="0">
                <a:pos x="339" y="969"/>
              </a:cxn>
              <a:cxn ang="0">
                <a:pos x="311" y="869"/>
              </a:cxn>
              <a:cxn ang="0">
                <a:pos x="275" y="668"/>
              </a:cxn>
              <a:cxn ang="0">
                <a:pos x="247" y="585"/>
              </a:cxn>
              <a:cxn ang="0">
                <a:pos x="238" y="530"/>
              </a:cxn>
              <a:cxn ang="0">
                <a:pos x="220" y="503"/>
              </a:cxn>
              <a:cxn ang="0">
                <a:pos x="183" y="393"/>
              </a:cxn>
              <a:cxn ang="0">
                <a:pos x="137" y="146"/>
              </a:cxn>
              <a:cxn ang="0">
                <a:pos x="0" y="0"/>
              </a:cxn>
            </a:cxnLst>
            <a:rect l="0" t="0" r="r" b="b"/>
            <a:pathLst>
              <a:path w="2158" h="1547">
                <a:moveTo>
                  <a:pt x="2158" y="210"/>
                </a:moveTo>
                <a:cubicBezTo>
                  <a:pt x="2104" y="170"/>
                  <a:pt x="2132" y="194"/>
                  <a:pt x="2076" y="137"/>
                </a:cubicBezTo>
                <a:cubicBezTo>
                  <a:pt x="2060" y="120"/>
                  <a:pt x="2031" y="123"/>
                  <a:pt x="2012" y="110"/>
                </a:cubicBezTo>
                <a:cubicBezTo>
                  <a:pt x="1989" y="95"/>
                  <a:pt x="1965" y="74"/>
                  <a:pt x="1939" y="64"/>
                </a:cubicBezTo>
                <a:cubicBezTo>
                  <a:pt x="1918" y="56"/>
                  <a:pt x="1832" y="48"/>
                  <a:pt x="1820" y="46"/>
                </a:cubicBezTo>
                <a:cubicBezTo>
                  <a:pt x="1780" y="40"/>
                  <a:pt x="1740" y="29"/>
                  <a:pt x="1701" y="18"/>
                </a:cubicBezTo>
                <a:cubicBezTo>
                  <a:pt x="1603" y="21"/>
                  <a:pt x="1505" y="20"/>
                  <a:pt x="1408" y="28"/>
                </a:cubicBezTo>
                <a:cubicBezTo>
                  <a:pt x="1389" y="30"/>
                  <a:pt x="1353" y="46"/>
                  <a:pt x="1353" y="46"/>
                </a:cubicBezTo>
                <a:cubicBezTo>
                  <a:pt x="1308" y="76"/>
                  <a:pt x="1290" y="126"/>
                  <a:pt x="1253" y="165"/>
                </a:cubicBezTo>
                <a:cubicBezTo>
                  <a:pt x="1233" y="306"/>
                  <a:pt x="1216" y="457"/>
                  <a:pt x="1262" y="594"/>
                </a:cubicBezTo>
                <a:cubicBezTo>
                  <a:pt x="1268" y="655"/>
                  <a:pt x="1264" y="709"/>
                  <a:pt x="1299" y="759"/>
                </a:cubicBezTo>
                <a:cubicBezTo>
                  <a:pt x="1309" y="809"/>
                  <a:pt x="1319" y="866"/>
                  <a:pt x="1335" y="914"/>
                </a:cubicBezTo>
                <a:cubicBezTo>
                  <a:pt x="1341" y="934"/>
                  <a:pt x="1356" y="950"/>
                  <a:pt x="1363" y="969"/>
                </a:cubicBezTo>
                <a:cubicBezTo>
                  <a:pt x="1381" y="1100"/>
                  <a:pt x="1422" y="1266"/>
                  <a:pt x="1344" y="1381"/>
                </a:cubicBezTo>
                <a:cubicBezTo>
                  <a:pt x="1328" y="1428"/>
                  <a:pt x="1303" y="1454"/>
                  <a:pt x="1262" y="1481"/>
                </a:cubicBezTo>
                <a:cubicBezTo>
                  <a:pt x="1256" y="1491"/>
                  <a:pt x="1239" y="1521"/>
                  <a:pt x="1225" y="1527"/>
                </a:cubicBezTo>
                <a:cubicBezTo>
                  <a:pt x="1202" y="1536"/>
                  <a:pt x="1152" y="1545"/>
                  <a:pt x="1152" y="1545"/>
                </a:cubicBezTo>
                <a:cubicBezTo>
                  <a:pt x="968" y="1540"/>
                  <a:pt x="875" y="1547"/>
                  <a:pt x="723" y="1509"/>
                </a:cubicBezTo>
                <a:cubicBezTo>
                  <a:pt x="698" y="1492"/>
                  <a:pt x="662" y="1485"/>
                  <a:pt x="640" y="1463"/>
                </a:cubicBezTo>
                <a:cubicBezTo>
                  <a:pt x="626" y="1449"/>
                  <a:pt x="617" y="1431"/>
                  <a:pt x="604" y="1417"/>
                </a:cubicBezTo>
                <a:cubicBezTo>
                  <a:pt x="587" y="1398"/>
                  <a:pt x="567" y="1380"/>
                  <a:pt x="549" y="1362"/>
                </a:cubicBezTo>
                <a:cubicBezTo>
                  <a:pt x="540" y="1353"/>
                  <a:pt x="530" y="1344"/>
                  <a:pt x="521" y="1335"/>
                </a:cubicBezTo>
                <a:cubicBezTo>
                  <a:pt x="512" y="1326"/>
                  <a:pt x="494" y="1308"/>
                  <a:pt x="494" y="1308"/>
                </a:cubicBezTo>
                <a:cubicBezTo>
                  <a:pt x="477" y="1264"/>
                  <a:pt x="469" y="1256"/>
                  <a:pt x="439" y="1225"/>
                </a:cubicBezTo>
                <a:cubicBezTo>
                  <a:pt x="421" y="1181"/>
                  <a:pt x="426" y="1130"/>
                  <a:pt x="393" y="1097"/>
                </a:cubicBezTo>
                <a:cubicBezTo>
                  <a:pt x="382" y="1051"/>
                  <a:pt x="356" y="1013"/>
                  <a:pt x="339" y="969"/>
                </a:cubicBezTo>
                <a:cubicBezTo>
                  <a:pt x="327" y="937"/>
                  <a:pt x="322" y="902"/>
                  <a:pt x="311" y="869"/>
                </a:cubicBezTo>
                <a:cubicBezTo>
                  <a:pt x="302" y="803"/>
                  <a:pt x="295" y="732"/>
                  <a:pt x="275" y="668"/>
                </a:cubicBezTo>
                <a:cubicBezTo>
                  <a:pt x="266" y="640"/>
                  <a:pt x="252" y="614"/>
                  <a:pt x="247" y="585"/>
                </a:cubicBezTo>
                <a:cubicBezTo>
                  <a:pt x="244" y="567"/>
                  <a:pt x="244" y="548"/>
                  <a:pt x="238" y="530"/>
                </a:cubicBezTo>
                <a:cubicBezTo>
                  <a:pt x="235" y="520"/>
                  <a:pt x="225" y="513"/>
                  <a:pt x="220" y="503"/>
                </a:cubicBezTo>
                <a:cubicBezTo>
                  <a:pt x="204" y="472"/>
                  <a:pt x="193" y="426"/>
                  <a:pt x="183" y="393"/>
                </a:cubicBezTo>
                <a:cubicBezTo>
                  <a:pt x="160" y="317"/>
                  <a:pt x="151" y="220"/>
                  <a:pt x="137" y="146"/>
                </a:cubicBezTo>
                <a:cubicBezTo>
                  <a:pt x="123" y="73"/>
                  <a:pt x="30" y="61"/>
                  <a:pt x="0" y="0"/>
                </a:cubicBezTo>
              </a:path>
            </a:pathLst>
          </a:custGeom>
          <a:noFill/>
          <a:ln w="76200" cap="flat" cmpd="sng">
            <a:solidFill>
              <a:srgbClr val="66FF66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811528" name="AutoShape 8"/>
          <p:cNvSpPr>
            <a:spLocks noChangeArrowheads="1"/>
          </p:cNvSpPr>
          <p:nvPr/>
        </p:nvSpPr>
        <p:spPr bwMode="auto">
          <a:xfrm rot="685530">
            <a:off x="914400" y="3352800"/>
            <a:ext cx="914400" cy="1295400"/>
          </a:xfrm>
          <a:prstGeom prst="downArrow">
            <a:avLst>
              <a:gd name="adj1" fmla="val 50000"/>
              <a:gd name="adj2" fmla="val 35417"/>
            </a:avLst>
          </a:prstGeom>
          <a:solidFill>
            <a:schemeClr val="accent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811529" name="AutoShape 9"/>
          <p:cNvSpPr>
            <a:spLocks noChangeArrowheads="1"/>
          </p:cNvSpPr>
          <p:nvPr/>
        </p:nvSpPr>
        <p:spPr bwMode="auto">
          <a:xfrm rot="11256793">
            <a:off x="3124200" y="3276600"/>
            <a:ext cx="914400" cy="1295400"/>
          </a:xfrm>
          <a:prstGeom prst="downArrow">
            <a:avLst>
              <a:gd name="adj1" fmla="val 50000"/>
              <a:gd name="adj2" fmla="val 35417"/>
            </a:avLst>
          </a:prstGeom>
          <a:solidFill>
            <a:schemeClr val="accent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811530" name="WordArt 10"/>
          <p:cNvSpPr>
            <a:spLocks noChangeArrowheads="1" noChangeShapeType="1" noTextEdit="1"/>
          </p:cNvSpPr>
          <p:nvPr/>
        </p:nvSpPr>
        <p:spPr bwMode="auto">
          <a:xfrm>
            <a:off x="457200" y="1752600"/>
            <a:ext cx="22098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pc="720"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Fault</a:t>
            </a:r>
          </a:p>
        </p:txBody>
      </p:sp>
      <p:sp>
        <p:nvSpPr>
          <p:cNvPr id="8811531" name="WordArt 11"/>
          <p:cNvSpPr>
            <a:spLocks noChangeArrowheads="1" noChangeShapeType="1" noTextEdit="1"/>
          </p:cNvSpPr>
          <p:nvPr/>
        </p:nvSpPr>
        <p:spPr bwMode="auto">
          <a:xfrm>
            <a:off x="5410200" y="2590800"/>
            <a:ext cx="2438400" cy="9906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Fold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192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228600"/>
            <a:ext cx="8305800" cy="5897563"/>
          </a:xfrm>
        </p:spPr>
        <p:txBody>
          <a:bodyPr/>
          <a:lstStyle/>
          <a:p>
            <a:r>
              <a:rPr lang="en-US"/>
              <a:t>Which is a lateral fault?</a:t>
            </a:r>
          </a:p>
        </p:txBody>
      </p:sp>
      <p:pic>
        <p:nvPicPr>
          <p:cNvPr id="9681923" name="Picture 3" descr="http://www.dsuper.net/~innotech/quake/strikeanimation2.gif"/>
          <p:cNvPicPr>
            <a:picLocks noChangeAspect="1" noChangeArrowheads="1" noCrop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914400"/>
            <a:ext cx="4419600" cy="5715000"/>
          </a:xfrm>
          <a:noFill/>
          <a:ln/>
        </p:spPr>
      </p:pic>
      <p:pic>
        <p:nvPicPr>
          <p:cNvPr id="9681924" name="Picture 4" descr="http://www.myndeye.com/earthquakes/thrustanimation.gif"/>
          <p:cNvPicPr>
            <a:picLocks noChangeAspect="1" noChangeArrowheads="1" noCrop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76800" y="914400"/>
            <a:ext cx="4267200" cy="5715000"/>
          </a:xfrm>
          <a:noFill/>
          <a:ln/>
        </p:spPr>
      </p:pic>
      <p:sp>
        <p:nvSpPr>
          <p:cNvPr id="9681925" name="Rectangle 5"/>
          <p:cNvSpPr>
            <a:spLocks noChangeArrowheads="1"/>
          </p:cNvSpPr>
          <p:nvPr/>
        </p:nvSpPr>
        <p:spPr bwMode="auto">
          <a:xfrm>
            <a:off x="228600" y="914400"/>
            <a:ext cx="4419600" cy="5715000"/>
          </a:xfrm>
          <a:prstGeom prst="rect">
            <a:avLst/>
          </a:prstGeom>
          <a:noFill/>
          <a:ln w="76200" algn="ctr">
            <a:solidFill>
              <a:srgbClr val="66FF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681926" name="Rectangle 6"/>
          <p:cNvSpPr>
            <a:spLocks noChangeArrowheads="1"/>
          </p:cNvSpPr>
          <p:nvPr/>
        </p:nvSpPr>
        <p:spPr bwMode="auto">
          <a:xfrm>
            <a:off x="4876800" y="914400"/>
            <a:ext cx="4267200" cy="5715000"/>
          </a:xfrm>
          <a:prstGeom prst="rect">
            <a:avLst/>
          </a:prstGeom>
          <a:noFill/>
          <a:ln w="76200" algn="ctr">
            <a:solidFill>
              <a:srgbClr val="5F5F5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681927" name="WordArt 7"/>
          <p:cNvSpPr>
            <a:spLocks noChangeArrowheads="1" noChangeShapeType="1" noTextEdit="1"/>
          </p:cNvSpPr>
          <p:nvPr/>
        </p:nvSpPr>
        <p:spPr bwMode="auto">
          <a:xfrm>
            <a:off x="457200" y="1066800"/>
            <a:ext cx="8382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pc="72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A</a:t>
            </a:r>
          </a:p>
        </p:txBody>
      </p:sp>
      <p:sp>
        <p:nvSpPr>
          <p:cNvPr id="9681928" name="WordArt 8"/>
          <p:cNvSpPr>
            <a:spLocks noChangeArrowheads="1" noChangeShapeType="1" noTextEdit="1"/>
          </p:cNvSpPr>
          <p:nvPr/>
        </p:nvSpPr>
        <p:spPr bwMode="auto">
          <a:xfrm>
            <a:off x="5105400" y="1066800"/>
            <a:ext cx="609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pc="72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B</a:t>
            </a:r>
          </a:p>
        </p:txBody>
      </p:sp>
      <p:sp>
        <p:nvSpPr>
          <p:cNvPr id="9681929" name="WordArt 9" descr="Paper bag"/>
          <p:cNvSpPr>
            <a:spLocks noChangeArrowheads="1" noChangeShapeType="1" noTextEdit="1"/>
          </p:cNvSpPr>
          <p:nvPr/>
        </p:nvSpPr>
        <p:spPr bwMode="auto">
          <a:xfrm>
            <a:off x="1447800" y="1143000"/>
            <a:ext cx="26670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Lateral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294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228600"/>
            <a:ext cx="8305800" cy="5897563"/>
          </a:xfrm>
        </p:spPr>
        <p:txBody>
          <a:bodyPr/>
          <a:lstStyle/>
          <a:p>
            <a:r>
              <a:rPr lang="en-US"/>
              <a:t>Which is a lateral fault?</a:t>
            </a:r>
          </a:p>
        </p:txBody>
      </p:sp>
      <p:pic>
        <p:nvPicPr>
          <p:cNvPr id="9682947" name="Picture 3" descr="http://www.dsuper.net/~innotech/quake/strikeanimation2.gif"/>
          <p:cNvPicPr>
            <a:picLocks noChangeAspect="1" noChangeArrowheads="1" noCrop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914400"/>
            <a:ext cx="4419600" cy="5715000"/>
          </a:xfrm>
          <a:noFill/>
          <a:ln/>
        </p:spPr>
      </p:pic>
      <p:pic>
        <p:nvPicPr>
          <p:cNvPr id="9682948" name="Picture 4" descr="http://www.myndeye.com/earthquakes/thrustanimation.gif"/>
          <p:cNvPicPr>
            <a:picLocks noChangeAspect="1" noChangeArrowheads="1" noCrop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76800" y="914400"/>
            <a:ext cx="4267200" cy="5715000"/>
          </a:xfrm>
          <a:noFill/>
          <a:ln/>
        </p:spPr>
      </p:pic>
      <p:sp>
        <p:nvSpPr>
          <p:cNvPr id="9682949" name="Rectangle 5"/>
          <p:cNvSpPr>
            <a:spLocks noChangeArrowheads="1"/>
          </p:cNvSpPr>
          <p:nvPr/>
        </p:nvSpPr>
        <p:spPr bwMode="auto">
          <a:xfrm>
            <a:off x="228600" y="914400"/>
            <a:ext cx="4419600" cy="5715000"/>
          </a:xfrm>
          <a:prstGeom prst="rect">
            <a:avLst/>
          </a:prstGeom>
          <a:noFill/>
          <a:ln w="76200" algn="ctr">
            <a:solidFill>
              <a:srgbClr val="66FF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682950" name="Rectangle 6"/>
          <p:cNvSpPr>
            <a:spLocks noChangeArrowheads="1"/>
          </p:cNvSpPr>
          <p:nvPr/>
        </p:nvSpPr>
        <p:spPr bwMode="auto">
          <a:xfrm>
            <a:off x="4876800" y="914400"/>
            <a:ext cx="4267200" cy="5715000"/>
          </a:xfrm>
          <a:prstGeom prst="rect">
            <a:avLst/>
          </a:prstGeom>
          <a:noFill/>
          <a:ln w="76200" algn="ctr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682951" name="WordArt 7"/>
          <p:cNvSpPr>
            <a:spLocks noChangeArrowheads="1" noChangeShapeType="1" noTextEdit="1"/>
          </p:cNvSpPr>
          <p:nvPr/>
        </p:nvSpPr>
        <p:spPr bwMode="auto">
          <a:xfrm>
            <a:off x="457200" y="1066800"/>
            <a:ext cx="8382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pc="72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A</a:t>
            </a:r>
          </a:p>
        </p:txBody>
      </p:sp>
      <p:sp>
        <p:nvSpPr>
          <p:cNvPr id="9682952" name="WordArt 8"/>
          <p:cNvSpPr>
            <a:spLocks noChangeArrowheads="1" noChangeShapeType="1" noTextEdit="1"/>
          </p:cNvSpPr>
          <p:nvPr/>
        </p:nvSpPr>
        <p:spPr bwMode="auto">
          <a:xfrm>
            <a:off x="5105400" y="1066800"/>
            <a:ext cx="609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pc="72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B</a:t>
            </a:r>
          </a:p>
        </p:txBody>
      </p:sp>
      <p:sp>
        <p:nvSpPr>
          <p:cNvPr id="9682953" name="WordArt 9" descr="Paper bag"/>
          <p:cNvSpPr>
            <a:spLocks noChangeArrowheads="1" noChangeShapeType="1" noTextEdit="1"/>
          </p:cNvSpPr>
          <p:nvPr/>
        </p:nvSpPr>
        <p:spPr bwMode="auto">
          <a:xfrm>
            <a:off x="1447800" y="1143000"/>
            <a:ext cx="26670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Lateral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397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228600"/>
            <a:ext cx="8305800" cy="5897563"/>
          </a:xfrm>
        </p:spPr>
        <p:txBody>
          <a:bodyPr/>
          <a:lstStyle/>
          <a:p>
            <a:r>
              <a:rPr lang="en-US"/>
              <a:t>Which is a lateral fault?</a:t>
            </a:r>
          </a:p>
        </p:txBody>
      </p:sp>
      <p:pic>
        <p:nvPicPr>
          <p:cNvPr id="9683971" name="Picture 3" descr="http://www.dsuper.net/~innotech/quake/strikeanimation2.gif"/>
          <p:cNvPicPr>
            <a:picLocks noChangeAspect="1" noChangeArrowheads="1" noCrop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914400"/>
            <a:ext cx="4419600" cy="5715000"/>
          </a:xfrm>
          <a:noFill/>
          <a:ln/>
        </p:spPr>
      </p:pic>
      <p:pic>
        <p:nvPicPr>
          <p:cNvPr id="9683972" name="Picture 4" descr="http://www.myndeye.com/earthquakes/thrustanimation.gif"/>
          <p:cNvPicPr>
            <a:picLocks noChangeAspect="1" noChangeArrowheads="1" noCrop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76800" y="914400"/>
            <a:ext cx="4267200" cy="5715000"/>
          </a:xfrm>
          <a:noFill/>
          <a:ln/>
        </p:spPr>
      </p:pic>
      <p:sp>
        <p:nvSpPr>
          <p:cNvPr id="9683973" name="Rectangle 5"/>
          <p:cNvSpPr>
            <a:spLocks noChangeArrowheads="1"/>
          </p:cNvSpPr>
          <p:nvPr/>
        </p:nvSpPr>
        <p:spPr bwMode="auto">
          <a:xfrm>
            <a:off x="228600" y="914400"/>
            <a:ext cx="4419600" cy="5715000"/>
          </a:xfrm>
          <a:prstGeom prst="rect">
            <a:avLst/>
          </a:prstGeom>
          <a:noFill/>
          <a:ln w="76200" algn="ctr">
            <a:solidFill>
              <a:srgbClr val="66FF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683974" name="Rectangle 6"/>
          <p:cNvSpPr>
            <a:spLocks noChangeArrowheads="1"/>
          </p:cNvSpPr>
          <p:nvPr/>
        </p:nvSpPr>
        <p:spPr bwMode="auto">
          <a:xfrm>
            <a:off x="4876800" y="914400"/>
            <a:ext cx="4267200" cy="5715000"/>
          </a:xfrm>
          <a:prstGeom prst="rect">
            <a:avLst/>
          </a:prstGeom>
          <a:noFill/>
          <a:ln w="76200" algn="ctr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683975" name="WordArt 7"/>
          <p:cNvSpPr>
            <a:spLocks noChangeArrowheads="1" noChangeShapeType="1" noTextEdit="1"/>
          </p:cNvSpPr>
          <p:nvPr/>
        </p:nvSpPr>
        <p:spPr bwMode="auto">
          <a:xfrm>
            <a:off x="457200" y="1066800"/>
            <a:ext cx="8382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pc="72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A</a:t>
            </a:r>
          </a:p>
        </p:txBody>
      </p:sp>
      <p:sp>
        <p:nvSpPr>
          <p:cNvPr id="9683976" name="WordArt 8"/>
          <p:cNvSpPr>
            <a:spLocks noChangeArrowheads="1" noChangeShapeType="1" noTextEdit="1"/>
          </p:cNvSpPr>
          <p:nvPr/>
        </p:nvSpPr>
        <p:spPr bwMode="auto">
          <a:xfrm>
            <a:off x="5105400" y="1066800"/>
            <a:ext cx="609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spc="72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B</a:t>
            </a:r>
          </a:p>
        </p:txBody>
      </p:sp>
      <p:sp>
        <p:nvSpPr>
          <p:cNvPr id="9683977" name="WordArt 9" descr="Paper bag"/>
          <p:cNvSpPr>
            <a:spLocks noChangeArrowheads="1" noChangeShapeType="1" noTextEdit="1"/>
          </p:cNvSpPr>
          <p:nvPr/>
        </p:nvSpPr>
        <p:spPr bwMode="auto">
          <a:xfrm>
            <a:off x="1447800" y="1143000"/>
            <a:ext cx="26670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Lateral</a:t>
            </a:r>
          </a:p>
        </p:txBody>
      </p:sp>
      <p:sp>
        <p:nvSpPr>
          <p:cNvPr id="9683978" name="WordArt 10"/>
          <p:cNvSpPr>
            <a:spLocks noChangeArrowheads="1" noChangeShapeType="1" noTextEdit="1"/>
          </p:cNvSpPr>
          <p:nvPr/>
        </p:nvSpPr>
        <p:spPr bwMode="auto">
          <a:xfrm>
            <a:off x="5029200" y="2667000"/>
            <a:ext cx="3733800" cy="12192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r>
              <a:rPr 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Reverse / Thrust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9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869315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4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4979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9214980" name="AutoShape 4"/>
          <p:cNvSpPr>
            <a:spLocks noChangeArrowheads="1"/>
          </p:cNvSpPr>
          <p:nvPr/>
        </p:nvSpPr>
        <p:spPr bwMode="auto">
          <a:xfrm>
            <a:off x="4876800" y="1295400"/>
            <a:ext cx="3657600" cy="1905000"/>
          </a:xfrm>
          <a:prstGeom prst="wedgeRoundRectCallout">
            <a:avLst>
              <a:gd name="adj1" fmla="val -49306"/>
              <a:gd name="adj2" fmla="val 63500"/>
              <a:gd name="adj3" fmla="val 16667"/>
            </a:avLst>
          </a:prstGeom>
          <a:solidFill>
            <a:schemeClr val="tx1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3200">
                <a:solidFill>
                  <a:schemeClr val="bg1"/>
                </a:solidFill>
              </a:rPr>
              <a:t>“My Fault.”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9189" name="Picture 5" descr="strikesli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81000"/>
            <a:ext cx="3962400" cy="61722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989193" name="Picture 9" descr="izmit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381000"/>
            <a:ext cx="4419600" cy="61722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90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286000"/>
            <a:ext cx="8229600" cy="4114800"/>
          </a:xfrm>
        </p:spPr>
        <p:txBody>
          <a:bodyPr/>
          <a:lstStyle/>
          <a:p>
            <a:endParaRPr lang="en-US"/>
          </a:p>
        </p:txBody>
      </p:sp>
      <p:pic>
        <p:nvPicPr>
          <p:cNvPr id="990213" name="Picture 5" descr="earthquake-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8686800" cy="6324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4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844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286000"/>
            <a:ext cx="8229600" cy="4114800"/>
          </a:xfrm>
        </p:spPr>
        <p:txBody>
          <a:bodyPr/>
          <a:lstStyle/>
          <a:p>
            <a:endParaRPr lang="en-US"/>
          </a:p>
        </p:txBody>
      </p:sp>
      <p:pic>
        <p:nvPicPr>
          <p:cNvPr id="8844292" name="Picture 4" descr="earthquake-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8686800" cy="6324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844295" name="Line 7"/>
          <p:cNvSpPr>
            <a:spLocks noChangeShapeType="1"/>
          </p:cNvSpPr>
          <p:nvPr/>
        </p:nvSpPr>
        <p:spPr bwMode="auto">
          <a:xfrm flipV="1">
            <a:off x="533400" y="1752600"/>
            <a:ext cx="7924800" cy="2133600"/>
          </a:xfrm>
          <a:prstGeom prst="line">
            <a:avLst/>
          </a:prstGeom>
          <a:noFill/>
          <a:ln w="76200">
            <a:solidFill>
              <a:srgbClr val="FF66FF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94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94309" name="Picture 5" descr="Denali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9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49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49796" name="Picture 4" descr="Denali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</p:spPr>
      </p:pic>
      <p:sp>
        <p:nvSpPr>
          <p:cNvPr id="9249798" name="Line 6"/>
          <p:cNvSpPr>
            <a:spLocks noChangeShapeType="1"/>
          </p:cNvSpPr>
          <p:nvPr/>
        </p:nvSpPr>
        <p:spPr bwMode="auto">
          <a:xfrm flipH="1">
            <a:off x="2438400" y="3048000"/>
            <a:ext cx="2286000" cy="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49799" name="Line 7"/>
          <p:cNvSpPr>
            <a:spLocks noChangeShapeType="1"/>
          </p:cNvSpPr>
          <p:nvPr/>
        </p:nvSpPr>
        <p:spPr bwMode="auto">
          <a:xfrm>
            <a:off x="4953000" y="2743200"/>
            <a:ext cx="1981200" cy="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rtain Call">
  <a:themeElements>
    <a:clrScheme name="Curtain Call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Curtain Call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Curtain Call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rtain Call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rtain Call 10">
        <a:dk1>
          <a:srgbClr val="080808"/>
        </a:dk1>
        <a:lt1>
          <a:srgbClr val="FFFFFF"/>
        </a:lt1>
        <a:dk2>
          <a:srgbClr val="1C1C1C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ABABAB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11">
        <a:dk1>
          <a:srgbClr val="080808"/>
        </a:dk1>
        <a:lt1>
          <a:srgbClr val="FFFFFF"/>
        </a:lt1>
        <a:dk2>
          <a:srgbClr val="111111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AAAAAA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12">
        <a:dk1>
          <a:srgbClr val="663300"/>
        </a:dk1>
        <a:lt1>
          <a:srgbClr val="FFFFFF"/>
        </a:lt1>
        <a:dk2>
          <a:srgbClr val="6633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B8AD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9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31215</TotalTime>
  <Words>1127</Words>
  <Application>Microsoft Office PowerPoint</Application>
  <PresentationFormat>On-screen Show (4:3)</PresentationFormat>
  <Paragraphs>216</Paragraphs>
  <Slides>144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144</vt:i4>
      </vt:variant>
    </vt:vector>
  </HeadingPairs>
  <TitlesOfParts>
    <vt:vector size="152" baseType="lpstr">
      <vt:lpstr>Arial</vt:lpstr>
      <vt:lpstr>Tahoma</vt:lpstr>
      <vt:lpstr>Times New Roman</vt:lpstr>
      <vt:lpstr>Wingdings</vt:lpstr>
      <vt:lpstr>Verdana</vt:lpstr>
      <vt:lpstr>Rockwell Extra Bold</vt:lpstr>
      <vt:lpstr>Curtain Call</vt:lpstr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Slide 82</vt:lpstr>
      <vt:lpstr>Slide 83</vt:lpstr>
      <vt:lpstr>Slide 84</vt:lpstr>
      <vt:lpstr>Slide 85</vt:lpstr>
      <vt:lpstr>Slide 86</vt:lpstr>
      <vt:lpstr>Slide 87</vt:lpstr>
      <vt:lpstr>Slide 88</vt:lpstr>
      <vt:lpstr>Slide 89</vt:lpstr>
      <vt:lpstr>Slide 90</vt:lpstr>
      <vt:lpstr>Slide 91</vt:lpstr>
      <vt:lpstr>Slide 92</vt:lpstr>
      <vt:lpstr>Slide 93</vt:lpstr>
      <vt:lpstr>Slide 94</vt:lpstr>
      <vt:lpstr>Slide 95</vt:lpstr>
      <vt:lpstr>Slide 96</vt:lpstr>
      <vt:lpstr>Slide 97</vt:lpstr>
      <vt:lpstr>Slide 98</vt:lpstr>
      <vt:lpstr>Slide 99</vt:lpstr>
      <vt:lpstr>Slide 100</vt:lpstr>
      <vt:lpstr>Slide 101</vt:lpstr>
      <vt:lpstr>Slide 102</vt:lpstr>
      <vt:lpstr>Slide 103</vt:lpstr>
      <vt:lpstr>Slide 104</vt:lpstr>
      <vt:lpstr>Slide 105</vt:lpstr>
      <vt:lpstr>Slide 106</vt:lpstr>
      <vt:lpstr>Slide 107</vt:lpstr>
      <vt:lpstr>Slide 108</vt:lpstr>
      <vt:lpstr>Slide 109</vt:lpstr>
      <vt:lpstr>Slide 110</vt:lpstr>
      <vt:lpstr>Slide 111</vt:lpstr>
      <vt:lpstr>Slide 112</vt:lpstr>
      <vt:lpstr>Slide 113</vt:lpstr>
      <vt:lpstr>Slide 114</vt:lpstr>
      <vt:lpstr>Slide 115</vt:lpstr>
      <vt:lpstr>Slide 116</vt:lpstr>
      <vt:lpstr>Slide 117</vt:lpstr>
      <vt:lpstr>Slide 118</vt:lpstr>
      <vt:lpstr>Slide 119</vt:lpstr>
      <vt:lpstr>Slide 120</vt:lpstr>
      <vt:lpstr>Slide 121</vt:lpstr>
      <vt:lpstr>Slide 122</vt:lpstr>
      <vt:lpstr>Slide 123</vt:lpstr>
      <vt:lpstr>Slide 124</vt:lpstr>
      <vt:lpstr>Slide 125</vt:lpstr>
      <vt:lpstr>Slide 126</vt:lpstr>
      <vt:lpstr>Slide 127</vt:lpstr>
      <vt:lpstr>Slide 128</vt:lpstr>
      <vt:lpstr>Slide 129</vt:lpstr>
      <vt:lpstr>Slide 130</vt:lpstr>
      <vt:lpstr>Slide 131</vt:lpstr>
      <vt:lpstr>Slide 132</vt:lpstr>
      <vt:lpstr>Slide 133</vt:lpstr>
      <vt:lpstr>Slide 134</vt:lpstr>
      <vt:lpstr>Slide 135</vt:lpstr>
      <vt:lpstr>Slide 136</vt:lpstr>
      <vt:lpstr>Slide 137</vt:lpstr>
      <vt:lpstr>Slide 138</vt:lpstr>
      <vt:lpstr>Slide 139</vt:lpstr>
      <vt:lpstr>Slide 140</vt:lpstr>
      <vt:lpstr>Slide 141</vt:lpstr>
      <vt:lpstr>Slide 142</vt:lpstr>
      <vt:lpstr>Slide 143</vt:lpstr>
      <vt:lpstr>Slide 144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Murphy</dc:creator>
  <cp:lastModifiedBy>reiman</cp:lastModifiedBy>
  <cp:revision>837</cp:revision>
  <dcterms:created xsi:type="dcterms:W3CDTF">2006-07-11T14:03:17Z</dcterms:created>
  <dcterms:modified xsi:type="dcterms:W3CDTF">2012-09-26T00:32:37Z</dcterms:modified>
</cp:coreProperties>
</file>